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6"/>
  </p:notesMasterIdLst>
  <p:sldIdLst>
    <p:sldId id="290" r:id="rId2"/>
    <p:sldId id="291" r:id="rId3"/>
    <p:sldId id="292" r:id="rId4"/>
    <p:sldId id="293" r:id="rId5"/>
    <p:sldId id="257" r:id="rId6"/>
    <p:sldId id="259" r:id="rId7"/>
    <p:sldId id="294" r:id="rId8"/>
    <p:sldId id="295" r:id="rId9"/>
    <p:sldId id="258" r:id="rId10"/>
    <p:sldId id="296" r:id="rId11"/>
    <p:sldId id="263" r:id="rId12"/>
    <p:sldId id="297" r:id="rId13"/>
    <p:sldId id="298" r:id="rId14"/>
    <p:sldId id="300" r:id="rId15"/>
    <p:sldId id="301" r:id="rId16"/>
    <p:sldId id="305" r:id="rId17"/>
    <p:sldId id="306"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299" r:id="rId33"/>
    <p:sldId id="325" r:id="rId34"/>
    <p:sldId id="324" r:id="rId35"/>
    <p:sldId id="327" r:id="rId36"/>
    <p:sldId id="328" r:id="rId37"/>
    <p:sldId id="329" r:id="rId38"/>
    <p:sldId id="330" r:id="rId39"/>
    <p:sldId id="331" r:id="rId40"/>
    <p:sldId id="332" r:id="rId41"/>
    <p:sldId id="333" r:id="rId42"/>
    <p:sldId id="334" r:id="rId43"/>
    <p:sldId id="335" r:id="rId44"/>
    <p:sldId id="336" r:id="rId45"/>
    <p:sldId id="337" r:id="rId46"/>
    <p:sldId id="406" r:id="rId47"/>
    <p:sldId id="407" r:id="rId48"/>
    <p:sldId id="408" r:id="rId49"/>
    <p:sldId id="409" r:id="rId50"/>
    <p:sldId id="410" r:id="rId51"/>
    <p:sldId id="411" r:id="rId52"/>
    <p:sldId id="412" r:id="rId53"/>
    <p:sldId id="339" r:id="rId54"/>
    <p:sldId id="341" r:id="rId55"/>
    <p:sldId id="342" r:id="rId56"/>
    <p:sldId id="343" r:id="rId57"/>
    <p:sldId id="344" r:id="rId58"/>
    <p:sldId id="345" r:id="rId59"/>
    <p:sldId id="346" r:id="rId60"/>
    <p:sldId id="347" r:id="rId61"/>
    <p:sldId id="348" r:id="rId62"/>
    <p:sldId id="349" r:id="rId63"/>
    <p:sldId id="350" r:id="rId64"/>
    <p:sldId id="351" r:id="rId65"/>
    <p:sldId id="352" r:id="rId66"/>
    <p:sldId id="355" r:id="rId67"/>
    <p:sldId id="363" r:id="rId68"/>
    <p:sldId id="364" r:id="rId69"/>
    <p:sldId id="365" r:id="rId70"/>
    <p:sldId id="366" r:id="rId71"/>
    <p:sldId id="367" r:id="rId72"/>
    <p:sldId id="368" r:id="rId73"/>
    <p:sldId id="369" r:id="rId74"/>
    <p:sldId id="370" r:id="rId75"/>
    <p:sldId id="371" r:id="rId76"/>
    <p:sldId id="372" r:id="rId77"/>
    <p:sldId id="373" r:id="rId78"/>
    <p:sldId id="374" r:id="rId79"/>
    <p:sldId id="375" r:id="rId80"/>
    <p:sldId id="413" r:id="rId81"/>
    <p:sldId id="414" r:id="rId82"/>
    <p:sldId id="415" r:id="rId83"/>
    <p:sldId id="416" r:id="rId84"/>
    <p:sldId id="377" r:id="rId85"/>
    <p:sldId id="379" r:id="rId86"/>
    <p:sldId id="380" r:id="rId87"/>
    <p:sldId id="382" r:id="rId88"/>
    <p:sldId id="383" r:id="rId89"/>
    <p:sldId id="384" r:id="rId90"/>
    <p:sldId id="385" r:id="rId91"/>
    <p:sldId id="386" r:id="rId92"/>
    <p:sldId id="387" r:id="rId93"/>
    <p:sldId id="388" r:id="rId94"/>
    <p:sldId id="389" r:id="rId95"/>
    <p:sldId id="390" r:id="rId96"/>
    <p:sldId id="391" r:id="rId97"/>
    <p:sldId id="392" r:id="rId98"/>
    <p:sldId id="417" r:id="rId99"/>
    <p:sldId id="418" r:id="rId100"/>
    <p:sldId id="419" r:id="rId101"/>
    <p:sldId id="420" r:id="rId102"/>
    <p:sldId id="395" r:id="rId103"/>
    <p:sldId id="397" r:id="rId104"/>
    <p:sldId id="398" r:id="rId105"/>
    <p:sldId id="399" r:id="rId106"/>
    <p:sldId id="400" r:id="rId107"/>
    <p:sldId id="401" r:id="rId108"/>
    <p:sldId id="402" r:id="rId109"/>
    <p:sldId id="403" r:id="rId110"/>
    <p:sldId id="421" r:id="rId111"/>
    <p:sldId id="422" r:id="rId112"/>
    <p:sldId id="423" r:id="rId113"/>
    <p:sldId id="405" r:id="rId114"/>
    <p:sldId id="404" r:id="rId1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623" autoAdjust="0"/>
  </p:normalViewPr>
  <p:slideViewPr>
    <p:cSldViewPr snapToGrid="0">
      <p:cViewPr>
        <p:scale>
          <a:sx n="53" d="100"/>
          <a:sy n="53" d="100"/>
        </p:scale>
        <p:origin x="1416" y="588"/>
      </p:cViewPr>
      <p:guideLst>
        <p:guide orient="horz" pos="2160"/>
        <p:guide pos="3840"/>
      </p:guideLst>
    </p:cSldViewPr>
  </p:slideViewPr>
  <p:notesTextViewPr>
    <p:cViewPr>
      <p:scale>
        <a:sx n="1" d="1"/>
        <a:sy n="1" d="1"/>
      </p:scale>
      <p:origin x="0" y="0"/>
    </p:cViewPr>
  </p:notesTextViewPr>
  <p:sorterViewPr>
    <p:cViewPr>
      <p:scale>
        <a:sx n="100" d="100"/>
        <a:sy n="100" d="100"/>
      </p:scale>
      <p:origin x="0" y="-95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EFC5B-1C37-4AD3-B319-7AAD1427B024}" type="datetimeFigureOut">
              <a:rPr lang="en-IN" smtClean="0"/>
              <a:pPr/>
              <a:t>05-07-2021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E44E1-2C74-4B00-BA29-F00522309030}" type="slidenum">
              <a:rPr lang="en-IN" smtClean="0"/>
              <a:pPr/>
              <a:t>‹#›</a:t>
            </a:fld>
            <a:endParaRPr lang="en-IN"/>
          </a:p>
        </p:txBody>
      </p:sp>
    </p:spTree>
    <p:extLst>
      <p:ext uri="{BB962C8B-B14F-4D97-AF65-F5344CB8AC3E}">
        <p14:creationId xmlns:p14="http://schemas.microsoft.com/office/powerpoint/2010/main" val="385893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DE44E1-2C74-4B00-BA29-F00522309030}" type="slidenum">
              <a:rPr lang="en-IN" smtClean="0"/>
              <a:pPr/>
              <a:t>17</a:t>
            </a:fld>
            <a:endParaRPr lang="en-IN"/>
          </a:p>
        </p:txBody>
      </p:sp>
    </p:spTree>
    <p:extLst>
      <p:ext uri="{BB962C8B-B14F-4D97-AF65-F5344CB8AC3E}">
        <p14:creationId xmlns:p14="http://schemas.microsoft.com/office/powerpoint/2010/main" val="3417640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DE44E1-2C74-4B00-BA29-F00522309030}" type="slidenum">
              <a:rPr lang="en-IN" smtClean="0"/>
              <a:pPr/>
              <a:t>104</a:t>
            </a:fld>
            <a:endParaRPr lang="en-IN"/>
          </a:p>
        </p:txBody>
      </p:sp>
    </p:spTree>
    <p:extLst>
      <p:ext uri="{BB962C8B-B14F-4D97-AF65-F5344CB8AC3E}">
        <p14:creationId xmlns:p14="http://schemas.microsoft.com/office/powerpoint/2010/main" val="3684035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DE44E1-2C74-4B00-BA29-F00522309030}" type="slidenum">
              <a:rPr lang="en-IN" smtClean="0"/>
              <a:pPr/>
              <a:t>106</a:t>
            </a:fld>
            <a:endParaRPr lang="en-IN"/>
          </a:p>
        </p:txBody>
      </p:sp>
    </p:spTree>
    <p:extLst>
      <p:ext uri="{BB962C8B-B14F-4D97-AF65-F5344CB8AC3E}">
        <p14:creationId xmlns:p14="http://schemas.microsoft.com/office/powerpoint/2010/main" val="1382495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DE44E1-2C74-4B00-BA29-F00522309030}" type="slidenum">
              <a:rPr lang="en-IN" smtClean="0"/>
              <a:pPr/>
              <a:t>108</a:t>
            </a:fld>
            <a:endParaRPr lang="en-IN"/>
          </a:p>
        </p:txBody>
      </p:sp>
    </p:spTree>
    <p:extLst>
      <p:ext uri="{BB962C8B-B14F-4D97-AF65-F5344CB8AC3E}">
        <p14:creationId xmlns:p14="http://schemas.microsoft.com/office/powerpoint/2010/main" val="2132292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DE44E1-2C74-4B00-BA29-F00522309030}" type="slidenum">
              <a:rPr lang="en-IN" smtClean="0"/>
              <a:pPr/>
              <a:t>109</a:t>
            </a:fld>
            <a:endParaRPr lang="en-IN"/>
          </a:p>
        </p:txBody>
      </p:sp>
    </p:spTree>
    <p:extLst>
      <p:ext uri="{BB962C8B-B14F-4D97-AF65-F5344CB8AC3E}">
        <p14:creationId xmlns:p14="http://schemas.microsoft.com/office/powerpoint/2010/main" val="3933144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DE44E1-2C74-4B00-BA29-F00522309030}" type="slidenum">
              <a:rPr lang="en-IN" smtClean="0"/>
              <a:pPr/>
              <a:t>27</a:t>
            </a:fld>
            <a:endParaRPr lang="en-IN"/>
          </a:p>
        </p:txBody>
      </p:sp>
    </p:spTree>
    <p:extLst>
      <p:ext uri="{BB962C8B-B14F-4D97-AF65-F5344CB8AC3E}">
        <p14:creationId xmlns:p14="http://schemas.microsoft.com/office/powerpoint/2010/main" val="1426014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DE44E1-2C74-4B00-BA29-F00522309030}" type="slidenum">
              <a:rPr lang="en-IN" smtClean="0"/>
              <a:pPr/>
              <a:t>28</a:t>
            </a:fld>
            <a:endParaRPr lang="en-IN"/>
          </a:p>
        </p:txBody>
      </p:sp>
    </p:spTree>
    <p:extLst>
      <p:ext uri="{BB962C8B-B14F-4D97-AF65-F5344CB8AC3E}">
        <p14:creationId xmlns:p14="http://schemas.microsoft.com/office/powerpoint/2010/main" val="4210104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DE44E1-2C74-4B00-BA29-F00522309030}" type="slidenum">
              <a:rPr lang="en-IN" smtClean="0"/>
              <a:pPr/>
              <a:t>30</a:t>
            </a:fld>
            <a:endParaRPr lang="en-IN"/>
          </a:p>
        </p:txBody>
      </p:sp>
    </p:spTree>
    <p:extLst>
      <p:ext uri="{BB962C8B-B14F-4D97-AF65-F5344CB8AC3E}">
        <p14:creationId xmlns:p14="http://schemas.microsoft.com/office/powerpoint/2010/main" val="692640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DE44E1-2C74-4B00-BA29-F00522309030}" type="slidenum">
              <a:rPr lang="en-IN" smtClean="0"/>
              <a:pPr/>
              <a:t>35</a:t>
            </a:fld>
            <a:endParaRPr lang="en-IN"/>
          </a:p>
        </p:txBody>
      </p:sp>
    </p:spTree>
    <p:extLst>
      <p:ext uri="{BB962C8B-B14F-4D97-AF65-F5344CB8AC3E}">
        <p14:creationId xmlns:p14="http://schemas.microsoft.com/office/powerpoint/2010/main" val="198468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DE44E1-2C74-4B00-BA29-F00522309030}" type="slidenum">
              <a:rPr lang="en-IN" smtClean="0"/>
              <a:pPr/>
              <a:t>54</a:t>
            </a:fld>
            <a:endParaRPr lang="en-IN"/>
          </a:p>
        </p:txBody>
      </p:sp>
    </p:spTree>
    <p:extLst>
      <p:ext uri="{BB962C8B-B14F-4D97-AF65-F5344CB8AC3E}">
        <p14:creationId xmlns:p14="http://schemas.microsoft.com/office/powerpoint/2010/main" val="3097625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DE44E1-2C74-4B00-BA29-F00522309030}" type="slidenum">
              <a:rPr lang="en-IN" smtClean="0"/>
              <a:pPr/>
              <a:t>78</a:t>
            </a:fld>
            <a:endParaRPr lang="en-IN"/>
          </a:p>
        </p:txBody>
      </p:sp>
    </p:spTree>
    <p:extLst>
      <p:ext uri="{BB962C8B-B14F-4D97-AF65-F5344CB8AC3E}">
        <p14:creationId xmlns:p14="http://schemas.microsoft.com/office/powerpoint/2010/main" val="1232351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DE44E1-2C74-4B00-BA29-F00522309030}"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5319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DE44E1-2C74-4B00-BA29-F00522309030}"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012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32E086-1F42-4C43-9D6E-FA00C49C0782}" type="datetime1">
              <a:rPr lang="en-IN" smtClean="0"/>
              <a:pPr/>
              <a:t>05-07-2021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9F79F9-620A-454C-B44A-099229A02D1C}" type="slidenum">
              <a:rPr lang="en-IN" smtClean="0"/>
              <a:pPr/>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21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07BE64-7010-4C41-B200-8FD335AC641E}" type="datetime1">
              <a:rPr lang="en-IN" smtClean="0"/>
              <a:pPr/>
              <a:t>05-07-2021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9F79F9-620A-454C-B44A-099229A02D1C}" type="slidenum">
              <a:rPr lang="en-IN" smtClean="0"/>
              <a:pPr/>
              <a:t>‹#›</a:t>
            </a:fld>
            <a:endParaRPr lang="en-IN"/>
          </a:p>
        </p:txBody>
      </p:sp>
    </p:spTree>
    <p:extLst>
      <p:ext uri="{BB962C8B-B14F-4D97-AF65-F5344CB8AC3E}">
        <p14:creationId xmlns:p14="http://schemas.microsoft.com/office/powerpoint/2010/main" val="1726984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01BDA0-7A01-47FA-A4D3-6FCEEE6AC795}" type="datetime1">
              <a:rPr lang="en-IN" smtClean="0"/>
              <a:pPr/>
              <a:t>05-07-2021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9F79F9-620A-454C-B44A-099229A02D1C}" type="slidenum">
              <a:rPr lang="en-IN" smtClean="0"/>
              <a:pPr/>
              <a:t>‹#›</a:t>
            </a:fld>
            <a:endParaRPr lang="en-IN"/>
          </a:p>
        </p:txBody>
      </p:sp>
    </p:spTree>
    <p:extLst>
      <p:ext uri="{BB962C8B-B14F-4D97-AF65-F5344CB8AC3E}">
        <p14:creationId xmlns:p14="http://schemas.microsoft.com/office/powerpoint/2010/main" val="129367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B0BFA6-7D44-4441-BF98-41E3C819A729}" type="datetime1">
              <a:rPr lang="en-IN" smtClean="0"/>
              <a:pPr/>
              <a:t>05-07-2021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9F79F9-620A-454C-B44A-099229A02D1C}" type="slidenum">
              <a:rPr lang="en-IN" smtClean="0"/>
              <a:pPr/>
              <a:t>‹#›</a:t>
            </a:fld>
            <a:endParaRPr lang="en-IN"/>
          </a:p>
        </p:txBody>
      </p:sp>
    </p:spTree>
    <p:extLst>
      <p:ext uri="{BB962C8B-B14F-4D97-AF65-F5344CB8AC3E}">
        <p14:creationId xmlns:p14="http://schemas.microsoft.com/office/powerpoint/2010/main" val="2356961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64A9E1-A545-4937-B51C-9D4DB8660486}" type="datetime1">
              <a:rPr lang="en-IN" smtClean="0"/>
              <a:pPr/>
              <a:t>05-07-2021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9F79F9-620A-454C-B44A-099229A02D1C}" type="slidenum">
              <a:rPr lang="en-IN" smtClean="0"/>
              <a:pPr/>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87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DBB7B0-8047-4D38-89DB-D5E843C26883}" type="datetime1">
              <a:rPr lang="en-IN" smtClean="0"/>
              <a:pPr/>
              <a:t>05-07-2021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A9F79F9-620A-454C-B44A-099229A02D1C}" type="slidenum">
              <a:rPr lang="en-IN" smtClean="0"/>
              <a:pPr/>
              <a:t>‹#›</a:t>
            </a:fld>
            <a:endParaRPr lang="en-IN"/>
          </a:p>
        </p:txBody>
      </p:sp>
    </p:spTree>
    <p:extLst>
      <p:ext uri="{BB962C8B-B14F-4D97-AF65-F5344CB8AC3E}">
        <p14:creationId xmlns:p14="http://schemas.microsoft.com/office/powerpoint/2010/main" val="355529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12FB46-9AA3-4FD3-8CC1-3FC7EB147011}" type="datetime1">
              <a:rPr lang="en-IN" smtClean="0"/>
              <a:pPr/>
              <a:t>05-07-2021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A9F79F9-620A-454C-B44A-099229A02D1C}" type="slidenum">
              <a:rPr lang="en-IN" smtClean="0"/>
              <a:pPr/>
              <a:t>‹#›</a:t>
            </a:fld>
            <a:endParaRPr lang="en-IN"/>
          </a:p>
        </p:txBody>
      </p:sp>
    </p:spTree>
    <p:extLst>
      <p:ext uri="{BB962C8B-B14F-4D97-AF65-F5344CB8AC3E}">
        <p14:creationId xmlns:p14="http://schemas.microsoft.com/office/powerpoint/2010/main" val="143381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994D13-B191-4334-BF57-FC169F91C7C2}" type="datetime1">
              <a:rPr lang="en-IN" smtClean="0"/>
              <a:pPr/>
              <a:t>05-07-2021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A9F79F9-620A-454C-B44A-099229A02D1C}" type="slidenum">
              <a:rPr lang="en-IN" smtClean="0"/>
              <a:pPr/>
              <a:t>‹#›</a:t>
            </a:fld>
            <a:endParaRPr lang="en-IN"/>
          </a:p>
        </p:txBody>
      </p:sp>
    </p:spTree>
    <p:extLst>
      <p:ext uri="{BB962C8B-B14F-4D97-AF65-F5344CB8AC3E}">
        <p14:creationId xmlns:p14="http://schemas.microsoft.com/office/powerpoint/2010/main" val="91593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19AEAD7-5A77-4BBC-943E-E43DD6822A9A}" type="datetime1">
              <a:rPr lang="en-IN" smtClean="0"/>
              <a:pPr/>
              <a:t>05-07-2021</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CA9F79F9-620A-454C-B44A-099229A02D1C}" type="slidenum">
              <a:rPr lang="en-IN" smtClean="0"/>
              <a:pPr/>
              <a:t>‹#›</a:t>
            </a:fld>
            <a:endParaRPr lang="en-IN"/>
          </a:p>
        </p:txBody>
      </p:sp>
    </p:spTree>
    <p:extLst>
      <p:ext uri="{BB962C8B-B14F-4D97-AF65-F5344CB8AC3E}">
        <p14:creationId xmlns:p14="http://schemas.microsoft.com/office/powerpoint/2010/main" val="2272540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BB2C087-5626-4914-8A6C-8B63FD89B49F}" type="datetime1">
              <a:rPr lang="en-IN" smtClean="0"/>
              <a:pPr/>
              <a:t>05-07-2021</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9F79F9-620A-454C-B44A-099229A02D1C}" type="slidenum">
              <a:rPr lang="en-IN" smtClean="0"/>
              <a:pPr/>
              <a:t>‹#›</a:t>
            </a:fld>
            <a:endParaRPr lang="en-IN"/>
          </a:p>
        </p:txBody>
      </p:sp>
    </p:spTree>
    <p:extLst>
      <p:ext uri="{BB962C8B-B14F-4D97-AF65-F5344CB8AC3E}">
        <p14:creationId xmlns:p14="http://schemas.microsoft.com/office/powerpoint/2010/main" val="53151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48AE36-4622-4A5C-A59A-4E304FF877E1}" type="datetime1">
              <a:rPr lang="en-IN" smtClean="0"/>
              <a:pPr/>
              <a:t>05-07-2021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A9F79F9-620A-454C-B44A-099229A02D1C}" type="slidenum">
              <a:rPr lang="en-IN" smtClean="0"/>
              <a:pPr/>
              <a:t>‹#›</a:t>
            </a:fld>
            <a:endParaRPr lang="en-IN"/>
          </a:p>
        </p:txBody>
      </p:sp>
    </p:spTree>
    <p:extLst>
      <p:ext uri="{BB962C8B-B14F-4D97-AF65-F5344CB8AC3E}">
        <p14:creationId xmlns:p14="http://schemas.microsoft.com/office/powerpoint/2010/main" val="2021648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CF27C73-12E8-4669-B467-4EDA9C01AD20}" type="datetime1">
              <a:rPr lang="en-IN" smtClean="0"/>
              <a:pPr/>
              <a:t>05-07-2021</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A9F79F9-620A-454C-B44A-099229A02D1C}" type="slidenum">
              <a:rPr lang="en-IN" smtClean="0"/>
              <a:pPr/>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5118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4.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9.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17785"/>
            <a:ext cx="12192000" cy="5240215"/>
          </a:xfrm>
        </p:spPr>
        <p:txBody>
          <a:bodyPr/>
          <a:lstStyle/>
          <a:p>
            <a:pPr>
              <a:buNone/>
            </a:pPr>
            <a:endParaRPr lang="en-US" sz="1800" b="1" dirty="0" smtClean="0"/>
          </a:p>
          <a:p>
            <a:pPr>
              <a:buNone/>
            </a:pPr>
            <a:r>
              <a:rPr lang="en-US" b="1" dirty="0" smtClean="0"/>
              <a:t>                                                                                       </a:t>
            </a:r>
            <a:r>
              <a:rPr lang="en-US" sz="2800" b="1" dirty="0" smtClean="0"/>
              <a:t>BRANCH :  ECE</a:t>
            </a:r>
          </a:p>
          <a:p>
            <a:pPr>
              <a:buNone/>
            </a:pPr>
            <a:r>
              <a:rPr lang="en-US" sz="2800" b="1" dirty="0" smtClean="0"/>
              <a:t>                                                              SEMESTER: 6</a:t>
            </a:r>
            <a:r>
              <a:rPr lang="en-US" sz="2800" b="1" baseline="30000" dirty="0" smtClean="0"/>
              <a:t>th</a:t>
            </a:r>
            <a:r>
              <a:rPr lang="en-US" sz="2800" b="1" dirty="0" smtClean="0"/>
              <a:t>      </a:t>
            </a:r>
          </a:p>
          <a:p>
            <a:pPr algn="ctr">
              <a:buNone/>
            </a:pPr>
            <a:r>
              <a:rPr lang="en-US" dirty="0" smtClean="0"/>
              <a:t> </a:t>
            </a:r>
            <a:r>
              <a:rPr lang="en-US" sz="2800" b="1" dirty="0" smtClean="0"/>
              <a:t>MICROWAVE ENGINEERING</a:t>
            </a:r>
          </a:p>
          <a:p>
            <a:pPr algn="ctr">
              <a:buNone/>
            </a:pPr>
            <a:endParaRPr lang="en-US" sz="2800" b="1" dirty="0" smtClean="0"/>
          </a:p>
          <a:p>
            <a:endParaRPr lang="en-US" dirty="0" smtClean="0"/>
          </a:p>
          <a:p>
            <a:pPr>
              <a:buNone/>
            </a:pPr>
            <a:endParaRPr lang="en-US" dirty="0" smtClean="0"/>
          </a:p>
          <a:p>
            <a:pPr>
              <a:buNone/>
            </a:pP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1</a:t>
            </a:fld>
            <a:endParaRPr lang="en-IN"/>
          </a:p>
        </p:txBody>
      </p:sp>
      <p:pic>
        <p:nvPicPr>
          <p:cNvPr id="1029" name="Picture 5" descr="C:\Users\user\Documents\2982.jpg_wh860.jpg"/>
          <p:cNvPicPr>
            <a:picLocks noChangeAspect="1" noChangeArrowheads="1"/>
          </p:cNvPicPr>
          <p:nvPr/>
        </p:nvPicPr>
        <p:blipFill>
          <a:blip r:embed="rId2"/>
          <a:srcRect/>
          <a:stretch>
            <a:fillRect/>
          </a:stretch>
        </p:blipFill>
        <p:spPr bwMode="auto">
          <a:xfrm>
            <a:off x="0" y="3513599"/>
            <a:ext cx="12192000" cy="2651759"/>
          </a:xfrm>
          <a:prstGeom prst="rect">
            <a:avLst/>
          </a:prstGeom>
          <a:ln>
            <a:noFill/>
          </a:ln>
          <a:effectLst>
            <a:softEdge rad="112500"/>
          </a:effectLst>
        </p:spPr>
      </p:pic>
      <p:pic>
        <p:nvPicPr>
          <p:cNvPr id="8" name="Picture 7">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4731657" y="0"/>
            <a:ext cx="2322286" cy="1617785"/>
          </a:xfrm>
          <a:prstGeom prst="rect">
            <a:avLst/>
          </a:prstGeom>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545889" cy="6405282"/>
          </a:xfrm>
        </p:spPr>
        <p:txBody>
          <a:bodyPr>
            <a:normAutofit fontScale="90000"/>
          </a:bodyPr>
          <a:lstStyle/>
          <a:p>
            <a:pPr lvl="0"/>
            <a:r>
              <a:rPr lang="en-IN" sz="3200" dirty="0" smtClean="0"/>
              <a:t/>
            </a:r>
            <a:br>
              <a:rPr lang="en-IN" sz="3200" dirty="0" smtClean="0"/>
            </a:br>
            <a:r>
              <a:rPr lang="en-IN" sz="3200" dirty="0" smtClean="0"/>
              <a:t/>
            </a:r>
            <a:br>
              <a:rPr lang="en-IN" sz="3200" dirty="0" smtClean="0"/>
            </a:br>
            <a:r>
              <a:rPr lang="en-IN" sz="3200" dirty="0" smtClean="0"/>
              <a:t>                       </a:t>
            </a:r>
            <a:r>
              <a:rPr lang="en-US" sz="3200" dirty="0" smtClean="0"/>
              <a:t/>
            </a:r>
            <a:br>
              <a:rPr lang="en-US" sz="3200" dirty="0" smtClean="0"/>
            </a:br>
            <a:r>
              <a:rPr lang="en-IN" sz="3200" dirty="0" smtClean="0"/>
              <a:t/>
            </a:r>
            <a:br>
              <a:rPr lang="en-IN" sz="3200" dirty="0" smtClean="0"/>
            </a:br>
            <a:r>
              <a:rPr lang="en-IN" sz="3200" dirty="0" smtClean="0"/>
              <a:t>    </a:t>
            </a:r>
            <a:r>
              <a:rPr lang="en-US" sz="2000" dirty="0" smtClean="0"/>
              <a:t/>
            </a:r>
            <a:br>
              <a:rPr lang="en-US" sz="2000" dirty="0" smtClean="0"/>
            </a:br>
            <a:r>
              <a:rPr lang="en-US" sz="2000" dirty="0" smtClean="0"/>
              <a:t/>
            </a:r>
            <a:br>
              <a:rPr lang="en-US" sz="2000" dirty="0" smtClean="0"/>
            </a:br>
            <a:r>
              <a:rPr lang="en-US" dirty="0" smtClean="0"/>
              <a:t/>
            </a:r>
            <a:br>
              <a:rPr lang="en-US" dirty="0" smtClean="0"/>
            </a:br>
            <a:r>
              <a:rPr lang="en-US" sz="6600" dirty="0" smtClean="0"/>
              <a:t/>
            </a:r>
            <a:br>
              <a:rPr lang="en-US" sz="6600" dirty="0" smtClean="0"/>
            </a:br>
            <a:r>
              <a:rPr lang="en-US" sz="6600" dirty="0" smtClean="0"/>
              <a:t/>
            </a:r>
            <a:br>
              <a:rPr lang="en-US" sz="6600" dirty="0" smtClean="0"/>
            </a:br>
            <a:r>
              <a:rPr lang="en-IN" dirty="0" smtClean="0"/>
              <a:t/>
            </a:r>
            <a:br>
              <a:rPr lang="en-IN" dirty="0" smtClean="0"/>
            </a:br>
            <a:r>
              <a:rPr lang="en-US" dirty="0" smtClean="0"/>
              <a:t/>
            </a:r>
            <a:br>
              <a:rPr lang="en-US" dirty="0" smtClean="0"/>
            </a:br>
            <a:endParaRPr lang="en-IN" dirty="0"/>
          </a:p>
        </p:txBody>
      </p:sp>
      <p:sp>
        <p:nvSpPr>
          <p:cNvPr id="3" name="Content Placeholder 2"/>
          <p:cNvSpPr>
            <a:spLocks noGrp="1"/>
          </p:cNvSpPr>
          <p:nvPr>
            <p:ph idx="1"/>
          </p:nvPr>
        </p:nvSpPr>
        <p:spPr>
          <a:xfrm>
            <a:off x="1103312" y="295729"/>
            <a:ext cx="8946541" cy="5533554"/>
          </a:xfrm>
        </p:spPr>
        <p:txBody>
          <a:bodyPr/>
          <a:lstStyle/>
          <a:p>
            <a:endParaRPr lang="en-IN" b="1"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10</a:t>
            </a:fld>
            <a:endParaRPr lang="en-IN"/>
          </a:p>
        </p:txBody>
      </p:sp>
      <p:sp>
        <p:nvSpPr>
          <p:cNvPr id="13" name="Rectangle 12"/>
          <p:cNvSpPr/>
          <p:nvPr/>
        </p:nvSpPr>
        <p:spPr>
          <a:xfrm>
            <a:off x="5621091" y="3474719"/>
            <a:ext cx="2144276" cy="2236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en-US" sz="4000" kern="1200" dirty="0" smtClean="0"/>
          </a:p>
        </p:txBody>
      </p:sp>
      <p:pic>
        <p:nvPicPr>
          <p:cNvPr id="5122" name="Picture 2" descr="SHORT TRANSMISSION LINES&#10;• Line voltage is less than 20KV&#10;• Length of transmission line is up to about 80Km&#10;• Capacitanc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92" y="295729"/>
            <a:ext cx="10315745" cy="57114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81637" y="5116235"/>
            <a:ext cx="1598689" cy="1265055"/>
          </a:xfrm>
          <a:prstGeom prst="rect">
            <a:avLst/>
          </a:prstGeom>
        </p:spPr>
      </p:pic>
      <p:sp>
        <p:nvSpPr>
          <p:cNvPr id="10" name="Content Placeholder 2"/>
          <p:cNvSpPr txBox="1">
            <a:spLocks/>
          </p:cNvSpPr>
          <p:nvPr/>
        </p:nvSpPr>
        <p:spPr>
          <a:xfrm>
            <a:off x="1147820" y="1935118"/>
            <a:ext cx="8946541" cy="377636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IN" b="1" dirty="0"/>
          </a:p>
        </p:txBody>
      </p:sp>
    </p:spTree>
    <p:extLst>
      <p:ext uri="{BB962C8B-B14F-4D97-AF65-F5344CB8AC3E}">
        <p14:creationId xmlns:p14="http://schemas.microsoft.com/office/powerpoint/2010/main" val="176840861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9F79F9-620A-454C-B44A-099229A02D1C}" type="slidenum">
              <a:rPr lang="en-IN" smtClean="0"/>
              <a:pPr/>
              <a:t>100</a:t>
            </a:fld>
            <a:endParaRPr lang="en-IN"/>
          </a:p>
        </p:txBody>
      </p:sp>
      <p:pic>
        <p:nvPicPr>
          <p:cNvPr id="5" name="Content Placeholder 4"/>
          <p:cNvPicPr>
            <a:picLocks noGrp="1" noChangeAspect="1"/>
          </p:cNvPicPr>
          <p:nvPr>
            <p:ph idx="1"/>
          </p:nvPr>
        </p:nvPicPr>
        <p:blipFill>
          <a:blip r:embed="rId2"/>
          <a:stretch>
            <a:fillRect/>
          </a:stretch>
        </p:blipFill>
        <p:spPr>
          <a:xfrm>
            <a:off x="9900458" y="4850395"/>
            <a:ext cx="1597290" cy="1207113"/>
          </a:xfrm>
          <a:prstGeom prst="rect">
            <a:avLst/>
          </a:prstGeom>
        </p:spPr>
      </p:pic>
      <p:sp>
        <p:nvSpPr>
          <p:cNvPr id="6" name="Rectangle 5"/>
          <p:cNvSpPr/>
          <p:nvPr/>
        </p:nvSpPr>
        <p:spPr>
          <a:xfrm>
            <a:off x="1" y="174172"/>
            <a:ext cx="9144000" cy="2031325"/>
          </a:xfrm>
          <a:prstGeom prst="rect">
            <a:avLst/>
          </a:prstGeom>
        </p:spPr>
        <p:txBody>
          <a:bodyPr wrap="square">
            <a:spAutoFit/>
          </a:bodyPr>
          <a:lstStyle/>
          <a:p>
            <a:r>
              <a:rPr lang="en-US" dirty="0">
                <a:solidFill>
                  <a:srgbClr val="3A3A3A"/>
                </a:solidFill>
                <a:latin typeface="Open Sans"/>
              </a:rPr>
              <a:t>7. Given that the wave number of a circular cavity resonator is 151 (TE</a:t>
            </a:r>
            <a:r>
              <a:rPr lang="en-US" baseline="-25000" dirty="0">
                <a:solidFill>
                  <a:srgbClr val="3A3A3A"/>
                </a:solidFill>
                <a:latin typeface="Open Sans"/>
              </a:rPr>
              <a:t>011</a:t>
            </a:r>
            <a:r>
              <a:rPr lang="en-US" dirty="0">
                <a:solidFill>
                  <a:srgbClr val="3A3A3A"/>
                </a:solidFill>
                <a:latin typeface="Open Sans"/>
              </a:rPr>
              <a:t> mode), and the length of the cavity is twice the radius of the cavity, the radius of the circular cavity operating at 5GHz frequency is:</a:t>
            </a:r>
            <a:r>
              <a:rPr lang="en-US" dirty="0"/>
              <a:t/>
            </a:r>
            <a:br>
              <a:rPr lang="en-US" dirty="0"/>
            </a:br>
            <a:r>
              <a:rPr lang="en-US" dirty="0">
                <a:solidFill>
                  <a:srgbClr val="3A3A3A"/>
                </a:solidFill>
                <a:latin typeface="Open Sans"/>
              </a:rPr>
              <a:t>a) 2.1 cm</a:t>
            </a:r>
            <a:r>
              <a:rPr lang="en-US" dirty="0"/>
              <a:t/>
            </a:r>
            <a:br>
              <a:rPr lang="en-US" dirty="0"/>
            </a:br>
            <a:r>
              <a:rPr lang="en-US" dirty="0">
                <a:solidFill>
                  <a:srgbClr val="3A3A3A"/>
                </a:solidFill>
                <a:latin typeface="Open Sans"/>
              </a:rPr>
              <a:t>b) 1.7 cm</a:t>
            </a:r>
            <a:r>
              <a:rPr lang="en-US" dirty="0"/>
              <a:t/>
            </a:r>
            <a:br>
              <a:rPr lang="en-US" dirty="0"/>
            </a:br>
            <a:r>
              <a:rPr lang="en-US" dirty="0">
                <a:solidFill>
                  <a:srgbClr val="3A3A3A"/>
                </a:solidFill>
                <a:latin typeface="Open Sans"/>
              </a:rPr>
              <a:t>c) 2.84 cm</a:t>
            </a:r>
            <a:r>
              <a:rPr lang="en-US" dirty="0"/>
              <a:t/>
            </a:r>
            <a:br>
              <a:rPr lang="en-US" dirty="0"/>
            </a:br>
            <a:r>
              <a:rPr lang="en-US" dirty="0">
                <a:solidFill>
                  <a:srgbClr val="3A3A3A"/>
                </a:solidFill>
                <a:latin typeface="Open Sans"/>
              </a:rPr>
              <a:t>d) insufficient data</a:t>
            </a:r>
            <a:endParaRPr lang="en-IN" dirty="0"/>
          </a:p>
        </p:txBody>
      </p:sp>
      <p:sp>
        <p:nvSpPr>
          <p:cNvPr id="7" name="Rectangle 6"/>
          <p:cNvSpPr/>
          <p:nvPr/>
        </p:nvSpPr>
        <p:spPr>
          <a:xfrm>
            <a:off x="1" y="2205497"/>
            <a:ext cx="1210588" cy="369332"/>
          </a:xfrm>
          <a:prstGeom prst="rect">
            <a:avLst/>
          </a:prstGeom>
        </p:spPr>
        <p:txBody>
          <a:bodyPr wrap="none">
            <a:spAutoFit/>
          </a:bodyPr>
          <a:lstStyle/>
          <a:p>
            <a:r>
              <a:rPr lang="en-IN" dirty="0">
                <a:solidFill>
                  <a:srgbClr val="3A3A3A"/>
                </a:solidFill>
                <a:latin typeface="Open Sans"/>
              </a:rPr>
              <a:t>Answer: d</a:t>
            </a:r>
            <a:endParaRPr lang="en-IN" dirty="0"/>
          </a:p>
        </p:txBody>
      </p:sp>
      <p:sp>
        <p:nvSpPr>
          <p:cNvPr id="8" name="Rectangle 7"/>
          <p:cNvSpPr/>
          <p:nvPr/>
        </p:nvSpPr>
        <p:spPr>
          <a:xfrm>
            <a:off x="1" y="2482496"/>
            <a:ext cx="6096000" cy="1754326"/>
          </a:xfrm>
          <a:prstGeom prst="rect">
            <a:avLst/>
          </a:prstGeom>
        </p:spPr>
        <p:txBody>
          <a:bodyPr>
            <a:spAutoFit/>
          </a:bodyPr>
          <a:lstStyle/>
          <a:p>
            <a:r>
              <a:rPr lang="en-US" dirty="0">
                <a:solidFill>
                  <a:srgbClr val="3A3A3A"/>
                </a:solidFill>
                <a:latin typeface="Open Sans"/>
              </a:rPr>
              <a:t>8. The loss tangent for a circular cavity resonator is 0.0004.Then the unloaded Q due to dielectric loss is:</a:t>
            </a:r>
            <a:r>
              <a:rPr lang="en-US" dirty="0"/>
              <a:t/>
            </a:r>
            <a:br>
              <a:rPr lang="en-US" dirty="0"/>
            </a:br>
            <a:r>
              <a:rPr lang="en-US" dirty="0">
                <a:solidFill>
                  <a:srgbClr val="3A3A3A"/>
                </a:solidFill>
                <a:latin typeface="Open Sans"/>
              </a:rPr>
              <a:t>a) 1350</a:t>
            </a:r>
            <a:r>
              <a:rPr lang="en-US" dirty="0"/>
              <a:t/>
            </a:r>
            <a:br>
              <a:rPr lang="en-US" dirty="0"/>
            </a:br>
            <a:r>
              <a:rPr lang="en-US" dirty="0">
                <a:solidFill>
                  <a:srgbClr val="3A3A3A"/>
                </a:solidFill>
                <a:latin typeface="Open Sans"/>
              </a:rPr>
              <a:t>b) 1560</a:t>
            </a:r>
            <a:r>
              <a:rPr lang="en-US" dirty="0"/>
              <a:t/>
            </a:r>
            <a:br>
              <a:rPr lang="en-US" dirty="0"/>
            </a:br>
            <a:r>
              <a:rPr lang="en-US" dirty="0">
                <a:solidFill>
                  <a:srgbClr val="3A3A3A"/>
                </a:solidFill>
                <a:latin typeface="Open Sans"/>
              </a:rPr>
              <a:t>c) 560</a:t>
            </a:r>
            <a:r>
              <a:rPr lang="en-US" dirty="0"/>
              <a:t/>
            </a:r>
            <a:br>
              <a:rPr lang="en-US" dirty="0"/>
            </a:br>
            <a:r>
              <a:rPr lang="en-US" dirty="0">
                <a:solidFill>
                  <a:srgbClr val="3A3A3A"/>
                </a:solidFill>
                <a:latin typeface="Open Sans"/>
              </a:rPr>
              <a:t>d) 2500</a:t>
            </a:r>
            <a:endParaRPr lang="en-IN" dirty="0"/>
          </a:p>
        </p:txBody>
      </p:sp>
      <p:sp>
        <p:nvSpPr>
          <p:cNvPr id="9" name="Rectangle 8"/>
          <p:cNvSpPr/>
          <p:nvPr/>
        </p:nvSpPr>
        <p:spPr>
          <a:xfrm>
            <a:off x="0" y="4144489"/>
            <a:ext cx="1432608" cy="369332"/>
          </a:xfrm>
          <a:prstGeom prst="rect">
            <a:avLst/>
          </a:prstGeom>
        </p:spPr>
        <p:txBody>
          <a:bodyPr wrap="square">
            <a:spAutoFit/>
          </a:bodyPr>
          <a:lstStyle/>
          <a:p>
            <a:r>
              <a:rPr lang="en-IN" dirty="0">
                <a:solidFill>
                  <a:srgbClr val="3A3A3A"/>
                </a:solidFill>
                <a:latin typeface="Open Sans"/>
              </a:rPr>
              <a:t>Answer: d</a:t>
            </a:r>
            <a:endParaRPr lang="en-IN" dirty="0"/>
          </a:p>
        </p:txBody>
      </p:sp>
      <p:sp>
        <p:nvSpPr>
          <p:cNvPr id="10" name="Rectangle 9"/>
          <p:cNvSpPr/>
          <p:nvPr/>
        </p:nvSpPr>
        <p:spPr>
          <a:xfrm>
            <a:off x="0" y="4329155"/>
            <a:ext cx="9144001" cy="2031325"/>
          </a:xfrm>
          <a:prstGeom prst="rect">
            <a:avLst/>
          </a:prstGeom>
        </p:spPr>
        <p:txBody>
          <a:bodyPr wrap="square">
            <a:spAutoFit/>
          </a:bodyPr>
          <a:lstStyle/>
          <a:p>
            <a:r>
              <a:rPr lang="en-US" dirty="0">
                <a:solidFill>
                  <a:srgbClr val="3A3A3A"/>
                </a:solidFill>
                <a:latin typeface="Open Sans"/>
              </a:rPr>
              <a:t>9. A circular cavity resonator has a wave number of 151, radius of 2.74 cm, and surface resistance of 0.0184Ω. If the cavity is filled with a dielectric of 2.01, then unloaded Q due to conductor loss is:</a:t>
            </a:r>
            <a:r>
              <a:rPr lang="en-US" dirty="0"/>
              <a:t/>
            </a:r>
            <a:br>
              <a:rPr lang="en-US" dirty="0"/>
            </a:br>
            <a:r>
              <a:rPr lang="en-US" dirty="0">
                <a:solidFill>
                  <a:srgbClr val="3A3A3A"/>
                </a:solidFill>
                <a:latin typeface="Open Sans"/>
              </a:rPr>
              <a:t>a) 25490</a:t>
            </a:r>
            <a:r>
              <a:rPr lang="en-US" dirty="0"/>
              <a:t/>
            </a:r>
            <a:br>
              <a:rPr lang="en-US" dirty="0"/>
            </a:br>
            <a:r>
              <a:rPr lang="en-US" dirty="0">
                <a:solidFill>
                  <a:srgbClr val="3A3A3A"/>
                </a:solidFill>
                <a:latin typeface="Open Sans"/>
              </a:rPr>
              <a:t>b) 21460</a:t>
            </a:r>
            <a:r>
              <a:rPr lang="en-US" dirty="0"/>
              <a:t/>
            </a:r>
            <a:br>
              <a:rPr lang="en-US" dirty="0"/>
            </a:br>
            <a:r>
              <a:rPr lang="en-US" dirty="0">
                <a:solidFill>
                  <a:srgbClr val="3A3A3A"/>
                </a:solidFill>
                <a:latin typeface="Open Sans"/>
              </a:rPr>
              <a:t>c) 29390</a:t>
            </a:r>
            <a:r>
              <a:rPr lang="en-US" dirty="0"/>
              <a:t/>
            </a:r>
            <a:br>
              <a:rPr lang="en-US" dirty="0"/>
            </a:br>
            <a:r>
              <a:rPr lang="en-US" dirty="0">
                <a:solidFill>
                  <a:srgbClr val="3A3A3A"/>
                </a:solidFill>
                <a:latin typeface="Open Sans"/>
              </a:rPr>
              <a:t>d) none of the mentioned</a:t>
            </a:r>
            <a:endParaRPr lang="en-IN" dirty="0"/>
          </a:p>
        </p:txBody>
      </p:sp>
    </p:spTree>
    <p:extLst>
      <p:ext uri="{BB962C8B-B14F-4D97-AF65-F5344CB8AC3E}">
        <p14:creationId xmlns:p14="http://schemas.microsoft.com/office/powerpoint/2010/main" val="3995737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9F79F9-620A-454C-B44A-099229A02D1C}" type="slidenum">
              <a:rPr lang="en-IN" smtClean="0"/>
              <a:pPr/>
              <a:t>101</a:t>
            </a:fld>
            <a:endParaRPr lang="en-IN"/>
          </a:p>
        </p:txBody>
      </p:sp>
      <p:pic>
        <p:nvPicPr>
          <p:cNvPr id="5" name="Content Placeholder 4"/>
          <p:cNvPicPr>
            <a:picLocks noGrp="1" noChangeAspect="1"/>
          </p:cNvPicPr>
          <p:nvPr>
            <p:ph idx="1"/>
          </p:nvPr>
        </p:nvPicPr>
        <p:blipFill>
          <a:blip r:embed="rId2"/>
          <a:stretch>
            <a:fillRect/>
          </a:stretch>
        </p:blipFill>
        <p:spPr>
          <a:xfrm>
            <a:off x="9900458" y="4850395"/>
            <a:ext cx="1597290" cy="1207113"/>
          </a:xfrm>
          <a:prstGeom prst="rect">
            <a:avLst/>
          </a:prstGeom>
        </p:spPr>
      </p:pic>
      <p:sp>
        <p:nvSpPr>
          <p:cNvPr id="6" name="Rectangle 5"/>
          <p:cNvSpPr/>
          <p:nvPr/>
        </p:nvSpPr>
        <p:spPr>
          <a:xfrm>
            <a:off x="182880" y="146304"/>
            <a:ext cx="6512002" cy="369332"/>
          </a:xfrm>
          <a:prstGeom prst="rect">
            <a:avLst/>
          </a:prstGeom>
        </p:spPr>
        <p:txBody>
          <a:bodyPr wrap="square">
            <a:spAutoFit/>
          </a:bodyPr>
          <a:lstStyle/>
          <a:p>
            <a:r>
              <a:rPr lang="en-IN" dirty="0">
                <a:solidFill>
                  <a:srgbClr val="3A3A3A"/>
                </a:solidFill>
                <a:latin typeface="Open Sans"/>
              </a:rPr>
              <a:t>Answer: c</a:t>
            </a:r>
            <a:endParaRPr lang="en-IN" dirty="0"/>
          </a:p>
        </p:txBody>
      </p:sp>
      <p:sp>
        <p:nvSpPr>
          <p:cNvPr id="8" name="Rectangle 7"/>
          <p:cNvSpPr/>
          <p:nvPr/>
        </p:nvSpPr>
        <p:spPr>
          <a:xfrm>
            <a:off x="182880" y="694944"/>
            <a:ext cx="8961120" cy="1754326"/>
          </a:xfrm>
          <a:prstGeom prst="rect">
            <a:avLst/>
          </a:prstGeom>
        </p:spPr>
        <p:txBody>
          <a:bodyPr wrap="square">
            <a:spAutoFit/>
          </a:bodyPr>
          <a:lstStyle/>
          <a:p>
            <a:r>
              <a:rPr lang="en-US" dirty="0">
                <a:solidFill>
                  <a:srgbClr val="3A3A3A"/>
                </a:solidFill>
                <a:latin typeface="Open Sans"/>
              </a:rPr>
              <a:t>10. If unloaded Q due to conductor loss and unloaded Q due to dielectric loss is 29390 and 2500 respectively, then the total unloaded Q of the circular cavity is:</a:t>
            </a:r>
            <a:r>
              <a:rPr lang="en-US" dirty="0"/>
              <a:t/>
            </a:r>
            <a:br>
              <a:rPr lang="en-US" dirty="0"/>
            </a:br>
            <a:r>
              <a:rPr lang="en-US" dirty="0">
                <a:solidFill>
                  <a:srgbClr val="3A3A3A"/>
                </a:solidFill>
                <a:latin typeface="Open Sans"/>
              </a:rPr>
              <a:t>a) 2500</a:t>
            </a:r>
            <a:r>
              <a:rPr lang="en-US" dirty="0"/>
              <a:t/>
            </a:r>
            <a:br>
              <a:rPr lang="en-US" dirty="0"/>
            </a:br>
            <a:r>
              <a:rPr lang="en-US" dirty="0">
                <a:solidFill>
                  <a:srgbClr val="3A3A3A"/>
                </a:solidFill>
                <a:latin typeface="Open Sans"/>
              </a:rPr>
              <a:t>b) 29390</a:t>
            </a:r>
            <a:r>
              <a:rPr lang="en-US" dirty="0"/>
              <a:t/>
            </a:r>
            <a:br>
              <a:rPr lang="en-US" dirty="0"/>
            </a:br>
            <a:r>
              <a:rPr lang="en-US" dirty="0">
                <a:solidFill>
                  <a:srgbClr val="3A3A3A"/>
                </a:solidFill>
                <a:latin typeface="Open Sans"/>
              </a:rPr>
              <a:t>c) 2300</a:t>
            </a:r>
            <a:r>
              <a:rPr lang="en-US" dirty="0"/>
              <a:t/>
            </a:r>
            <a:br>
              <a:rPr lang="en-US" dirty="0"/>
            </a:br>
            <a:r>
              <a:rPr lang="en-US" dirty="0">
                <a:solidFill>
                  <a:srgbClr val="3A3A3A"/>
                </a:solidFill>
                <a:latin typeface="Open Sans"/>
              </a:rPr>
              <a:t>d) 31890</a:t>
            </a:r>
            <a:endParaRPr lang="en-IN" dirty="0"/>
          </a:p>
        </p:txBody>
      </p:sp>
      <p:sp>
        <p:nvSpPr>
          <p:cNvPr id="9" name="Rectangle 8"/>
          <p:cNvSpPr/>
          <p:nvPr/>
        </p:nvSpPr>
        <p:spPr>
          <a:xfrm>
            <a:off x="339902" y="2449270"/>
            <a:ext cx="1197764" cy="369332"/>
          </a:xfrm>
          <a:prstGeom prst="rect">
            <a:avLst/>
          </a:prstGeom>
        </p:spPr>
        <p:txBody>
          <a:bodyPr wrap="none">
            <a:spAutoFit/>
          </a:bodyPr>
          <a:lstStyle/>
          <a:p>
            <a:r>
              <a:rPr lang="en-IN" dirty="0">
                <a:solidFill>
                  <a:srgbClr val="3A3A3A"/>
                </a:solidFill>
                <a:latin typeface="Open Sans"/>
              </a:rPr>
              <a:t>Answer: c</a:t>
            </a:r>
            <a:endParaRPr lang="en-IN" dirty="0"/>
          </a:p>
        </p:txBody>
      </p:sp>
    </p:spTree>
    <p:extLst>
      <p:ext uri="{BB962C8B-B14F-4D97-AF65-F5344CB8AC3E}">
        <p14:creationId xmlns:p14="http://schemas.microsoft.com/office/powerpoint/2010/main" val="28208815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3483" cy="6858000"/>
          </a:xfrm>
        </p:spPr>
        <p:txBody>
          <a:bodyPr/>
          <a:lstStyle/>
          <a:p>
            <a:pPr algn="ctr"/>
            <a:r>
              <a:rPr lang="en-US" sz="3600" b="1" dirty="0" smtClean="0"/>
              <a:t/>
            </a:r>
            <a:br>
              <a:rPr lang="en-US" sz="3600" b="1" dirty="0" smtClean="0"/>
            </a:br>
            <a:endParaRPr lang="en-IN" sz="3600" b="1" dirty="0"/>
          </a:p>
        </p:txBody>
      </p:sp>
      <p:sp>
        <p:nvSpPr>
          <p:cNvPr id="3" name="Content Placeholder 2"/>
          <p:cNvSpPr>
            <a:spLocks noGrp="1"/>
          </p:cNvSpPr>
          <p:nvPr>
            <p:ph idx="1"/>
          </p:nvPr>
        </p:nvSpPr>
        <p:spPr>
          <a:xfrm>
            <a:off x="337625" y="211016"/>
            <a:ext cx="11549575" cy="6358596"/>
          </a:xfrm>
        </p:spPr>
        <p:txBody>
          <a:bodyPr/>
          <a:lstStyle/>
          <a:p>
            <a:pPr lvl="1">
              <a:buNone/>
            </a:pPr>
            <a:r>
              <a:rPr lang="en-US" sz="6000" b="1" dirty="0" smtClean="0">
                <a:solidFill>
                  <a:srgbClr val="C00000"/>
                </a:solidFill>
              </a:rPr>
              <a:t>                     MODULE-04</a:t>
            </a:r>
            <a:endParaRPr lang="en-IN" sz="6000" b="1" dirty="0">
              <a:solidFill>
                <a:srgbClr val="C00000"/>
              </a:solidFill>
            </a:endParaRPr>
          </a:p>
          <a:p>
            <a:pPr lvl="1">
              <a:buNone/>
            </a:pPr>
            <a:r>
              <a:rPr lang="en-IN" sz="3000" dirty="0" smtClean="0"/>
              <a:t> </a:t>
            </a:r>
          </a:p>
          <a:p>
            <a:pPr lvl="1">
              <a:buNone/>
            </a:pPr>
            <a:endParaRPr lang="en-US" sz="4000" b="1" dirty="0" smtClean="0">
              <a:solidFill>
                <a:srgbClr val="C00000"/>
              </a:solidFill>
            </a:endParaRPr>
          </a:p>
          <a:p>
            <a:pPr lvl="1">
              <a:buNone/>
            </a:pPr>
            <a:r>
              <a:rPr lang="en-IN" sz="3000" dirty="0" smtClean="0"/>
              <a:t>   </a:t>
            </a:r>
          </a:p>
          <a:p>
            <a:pPr>
              <a:buNone/>
            </a:pPr>
            <a:r>
              <a:rPr lang="en-IN" sz="2200" dirty="0" smtClean="0"/>
              <a:t>    </a:t>
            </a:r>
          </a:p>
          <a:p>
            <a:pPr lvl="1">
              <a:buNone/>
            </a:pPr>
            <a:endParaRPr lang="en-US" dirty="0" smtClean="0"/>
          </a:p>
          <a:p>
            <a:pPr lvl="1">
              <a:buNone/>
            </a:pPr>
            <a:endParaRPr lang="en-US" dirty="0" smtClean="0"/>
          </a:p>
          <a:p>
            <a:pPr lvl="1">
              <a:buNone/>
            </a:pPr>
            <a:endParaRPr lang="en-IN" dirty="0" smtClean="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9F79F9-620A-454C-B44A-099229A02D1C}" type="slidenum">
              <a:rPr kumimoji="0" lang="en-IN" sz="2800"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102</a:t>
            </a:fld>
            <a:endParaRPr kumimoji="0" lang="en-IN" sz="2800"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2"/>
          <a:stretch>
            <a:fillRect/>
          </a:stretch>
        </p:blipFill>
        <p:spPr>
          <a:xfrm>
            <a:off x="10283483" y="4901064"/>
            <a:ext cx="1598689" cy="1208495"/>
          </a:xfrm>
          <a:prstGeom prst="rect">
            <a:avLst/>
          </a:prstGeom>
        </p:spPr>
      </p:pic>
    </p:spTree>
    <p:extLst>
      <p:ext uri="{BB962C8B-B14F-4D97-AF65-F5344CB8AC3E}">
        <p14:creationId xmlns:p14="http://schemas.microsoft.com/office/powerpoint/2010/main" val="24780379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discuss:</a:t>
            </a:r>
            <a:endParaRPr lang="en-IN" dirty="0"/>
          </a:p>
        </p:txBody>
      </p:sp>
      <p:sp>
        <p:nvSpPr>
          <p:cNvPr id="3" name="Content Placeholder 2"/>
          <p:cNvSpPr>
            <a:spLocks noGrp="1"/>
          </p:cNvSpPr>
          <p:nvPr>
            <p:ph idx="1"/>
          </p:nvPr>
        </p:nvSpPr>
        <p:spPr/>
        <p:txBody>
          <a:bodyPr>
            <a:normAutofit/>
          </a:bodyPr>
          <a:lstStyle/>
          <a:p>
            <a:r>
              <a:rPr lang="en-IN" dirty="0"/>
              <a:t>Microwave Antennas: Horn Antennas : E-And H- Plane Horns. Radiation Patterns. Pyramidal Horn. Gain of Horn Antenna. Paraboloid Reflector Antenna – Simple Analysis , Radiation Pattern in principal Planes. </a:t>
            </a:r>
            <a:endParaRPr lang="en-IN" dirty="0" smtClean="0"/>
          </a:p>
          <a:p>
            <a:r>
              <a:rPr lang="en-US" dirty="0"/>
              <a:t>Gain and Bandwidth of Reflector Antenna. Microwave Propagation : Line of sight propagation. Attenuation of Microwaves by Atmospheric gases, Water </a:t>
            </a:r>
            <a:r>
              <a:rPr lang="en-US" dirty="0" err="1"/>
              <a:t>Vapour</a:t>
            </a:r>
            <a:r>
              <a:rPr lang="en-US" dirty="0"/>
              <a:t> &amp; Precipitates. </a:t>
            </a:r>
            <a:endParaRPr lang="en-US" dirty="0" smtClean="0"/>
          </a:p>
          <a:p>
            <a:r>
              <a:rPr lang="en-US" dirty="0"/>
              <a:t>Microwave Measurement : Measurement of Admittance . Measurement of Gain of a Horn Antenna. 	</a:t>
            </a:r>
          </a:p>
          <a:p>
            <a:endParaRPr lang="en-US" dirty="0" smtClean="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9F79F9-620A-454C-B44A-099229A02D1C}" type="slidenum">
              <a:rPr kumimoji="0" lang="en-IN" sz="2800"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103</a:t>
            </a:fld>
            <a:endParaRPr kumimoji="0" lang="en-IN" sz="2800"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413138" y="4955944"/>
            <a:ext cx="1598689" cy="1208495"/>
          </a:xfrm>
          <a:prstGeom prst="rect">
            <a:avLst/>
          </a:prstGeom>
        </p:spPr>
      </p:pic>
    </p:spTree>
    <p:extLst>
      <p:ext uri="{BB962C8B-B14F-4D97-AF65-F5344CB8AC3E}">
        <p14:creationId xmlns:p14="http://schemas.microsoft.com/office/powerpoint/2010/main" val="159273866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0365429" cy="6380975"/>
          </a:xfrm>
        </p:spPr>
      </p:pic>
      <p:sp>
        <p:nvSpPr>
          <p:cNvPr id="4" name="Slide Number Placeholder 3"/>
          <p:cNvSpPr>
            <a:spLocks noGrp="1"/>
          </p:cNvSpPr>
          <p:nvPr>
            <p:ph type="sldNum" sz="quarter" idx="12"/>
          </p:nvPr>
        </p:nvSpPr>
        <p:spPr/>
        <p:txBody>
          <a:bodyPr/>
          <a:lstStyle/>
          <a:p>
            <a:fld id="{CA9F79F9-620A-454C-B44A-099229A02D1C}" type="slidenum">
              <a:rPr lang="en-IN" smtClean="0"/>
              <a:pPr/>
              <a:t>104</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4"/>
          <a:stretch>
            <a:fillRect/>
          </a:stretch>
        </p:blipFill>
        <p:spPr>
          <a:xfrm>
            <a:off x="10511718" y="5172479"/>
            <a:ext cx="1598689" cy="1208495"/>
          </a:xfrm>
          <a:prstGeom prst="rect">
            <a:avLst/>
          </a:prstGeom>
        </p:spPr>
      </p:pic>
    </p:spTree>
    <p:extLst>
      <p:ext uri="{BB962C8B-B14F-4D97-AF65-F5344CB8AC3E}">
        <p14:creationId xmlns:p14="http://schemas.microsoft.com/office/powerpoint/2010/main" val="235332096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5737"/>
            <a:ext cx="10352540" cy="6019800"/>
          </a:xfrm>
        </p:spPr>
      </p:pic>
      <p:sp>
        <p:nvSpPr>
          <p:cNvPr id="4" name="Slide Number Placeholder 3"/>
          <p:cNvSpPr>
            <a:spLocks noGrp="1"/>
          </p:cNvSpPr>
          <p:nvPr>
            <p:ph type="sldNum" sz="quarter" idx="12"/>
          </p:nvPr>
        </p:nvSpPr>
        <p:spPr/>
        <p:txBody>
          <a:bodyPr/>
          <a:lstStyle/>
          <a:p>
            <a:fld id="{CA9F79F9-620A-454C-B44A-099229A02D1C}" type="slidenum">
              <a:rPr lang="en-IN" smtClean="0"/>
              <a:pPr/>
              <a:t>105</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413138" y="5013429"/>
            <a:ext cx="1598689" cy="1208495"/>
          </a:xfrm>
          <a:prstGeom prst="rect">
            <a:avLst/>
          </a:prstGeom>
        </p:spPr>
      </p:pic>
    </p:spTree>
    <p:extLst>
      <p:ext uri="{BB962C8B-B14F-4D97-AF65-F5344CB8AC3E}">
        <p14:creationId xmlns:p14="http://schemas.microsoft.com/office/powerpoint/2010/main" val="221478436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0050834" cy="6263640"/>
          </a:xfrm>
        </p:spPr>
      </p:pic>
      <p:sp>
        <p:nvSpPr>
          <p:cNvPr id="4" name="Slide Number Placeholder 3"/>
          <p:cNvSpPr>
            <a:spLocks noGrp="1"/>
          </p:cNvSpPr>
          <p:nvPr>
            <p:ph type="sldNum" sz="quarter" idx="12"/>
          </p:nvPr>
        </p:nvSpPr>
        <p:spPr/>
        <p:txBody>
          <a:bodyPr/>
          <a:lstStyle/>
          <a:p>
            <a:fld id="{CA9F79F9-620A-454C-B44A-099229A02D1C}" type="slidenum">
              <a:rPr lang="en-IN" smtClean="0"/>
              <a:pPr/>
              <a:t>106</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4"/>
          <a:stretch>
            <a:fillRect/>
          </a:stretch>
        </p:blipFill>
        <p:spPr>
          <a:xfrm>
            <a:off x="10593311" y="4990562"/>
            <a:ext cx="1598689" cy="1208495"/>
          </a:xfrm>
          <a:prstGeom prst="rect">
            <a:avLst/>
          </a:prstGeom>
        </p:spPr>
      </p:pic>
    </p:spTree>
    <p:extLst>
      <p:ext uri="{BB962C8B-B14F-4D97-AF65-F5344CB8AC3E}">
        <p14:creationId xmlns:p14="http://schemas.microsoft.com/office/powerpoint/2010/main" val="13295673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352540" cy="6309360"/>
          </a:xfrm>
        </p:spPr>
      </p:pic>
      <p:sp>
        <p:nvSpPr>
          <p:cNvPr id="4" name="Slide Number Placeholder 3"/>
          <p:cNvSpPr>
            <a:spLocks noGrp="1"/>
          </p:cNvSpPr>
          <p:nvPr>
            <p:ph type="sldNum" sz="quarter" idx="12"/>
          </p:nvPr>
        </p:nvSpPr>
        <p:spPr/>
        <p:txBody>
          <a:bodyPr/>
          <a:lstStyle/>
          <a:p>
            <a:fld id="{CA9F79F9-620A-454C-B44A-099229A02D1C}" type="slidenum">
              <a:rPr lang="en-IN" smtClean="0"/>
              <a:pPr/>
              <a:t>107</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413138" y="5100865"/>
            <a:ext cx="1598689" cy="1208495"/>
          </a:xfrm>
          <a:prstGeom prst="rect">
            <a:avLst/>
          </a:prstGeom>
        </p:spPr>
      </p:pic>
    </p:spTree>
    <p:extLst>
      <p:ext uri="{BB962C8B-B14F-4D97-AF65-F5344CB8AC3E}">
        <p14:creationId xmlns:p14="http://schemas.microsoft.com/office/powerpoint/2010/main" val="94260969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849" y="0"/>
            <a:ext cx="10080690" cy="6446520"/>
          </a:xfrm>
        </p:spPr>
      </p:pic>
      <p:sp>
        <p:nvSpPr>
          <p:cNvPr id="4" name="Slide Number Placeholder 3"/>
          <p:cNvSpPr>
            <a:spLocks noGrp="1"/>
          </p:cNvSpPr>
          <p:nvPr>
            <p:ph type="sldNum" sz="quarter" idx="12"/>
          </p:nvPr>
        </p:nvSpPr>
        <p:spPr/>
        <p:txBody>
          <a:bodyPr/>
          <a:lstStyle/>
          <a:p>
            <a:fld id="{CA9F79F9-620A-454C-B44A-099229A02D1C}" type="slidenum">
              <a:rPr lang="en-IN" smtClean="0"/>
              <a:pPr/>
              <a:t>108</a:t>
            </a:fld>
            <a:endParaRPr lang="en-IN"/>
          </a:p>
        </p:txBody>
      </p:sp>
      <p:pic>
        <p:nvPicPr>
          <p:cNvPr id="8" name="Picture 7">
            <a:extLst>
              <a:ext uri="{FF2B5EF4-FFF2-40B4-BE49-F238E27FC236}">
                <a16:creationId xmlns:a16="http://schemas.microsoft.com/office/drawing/2014/main" id="{46CD341C-2B2C-40C4-AEF2-D03D80EC5F69}"/>
              </a:ext>
            </a:extLst>
          </p:cNvPr>
          <p:cNvPicPr>
            <a:picLocks noChangeAspect="1"/>
          </p:cNvPicPr>
          <p:nvPr/>
        </p:nvPicPr>
        <p:blipFill>
          <a:blip r:embed="rId4"/>
          <a:stretch>
            <a:fillRect/>
          </a:stretch>
        </p:blipFill>
        <p:spPr>
          <a:xfrm>
            <a:off x="10413138" y="5027548"/>
            <a:ext cx="1598689" cy="1208495"/>
          </a:xfrm>
          <a:prstGeom prst="rect">
            <a:avLst/>
          </a:prstGeom>
        </p:spPr>
      </p:pic>
    </p:spTree>
    <p:extLst>
      <p:ext uri="{BB962C8B-B14F-4D97-AF65-F5344CB8AC3E}">
        <p14:creationId xmlns:p14="http://schemas.microsoft.com/office/powerpoint/2010/main" val="202236178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0352540" cy="5636419"/>
          </a:xfrm>
        </p:spPr>
      </p:pic>
      <p:sp>
        <p:nvSpPr>
          <p:cNvPr id="4" name="Slide Number Placeholder 3"/>
          <p:cNvSpPr>
            <a:spLocks noGrp="1"/>
          </p:cNvSpPr>
          <p:nvPr>
            <p:ph type="sldNum" sz="quarter" idx="12"/>
          </p:nvPr>
        </p:nvSpPr>
        <p:spPr/>
        <p:txBody>
          <a:bodyPr/>
          <a:lstStyle/>
          <a:p>
            <a:fld id="{CA9F79F9-620A-454C-B44A-099229A02D1C}" type="slidenum">
              <a:rPr lang="en-IN" smtClean="0"/>
              <a:pPr/>
              <a:t>109</a:t>
            </a:fld>
            <a:endParaRPr lang="en-IN"/>
          </a:p>
        </p:txBody>
      </p:sp>
      <p:pic>
        <p:nvPicPr>
          <p:cNvPr id="8" name="Picture 7">
            <a:extLst>
              <a:ext uri="{FF2B5EF4-FFF2-40B4-BE49-F238E27FC236}">
                <a16:creationId xmlns:a16="http://schemas.microsoft.com/office/drawing/2014/main" id="{46CD341C-2B2C-40C4-AEF2-D03D80EC5F69}"/>
              </a:ext>
            </a:extLst>
          </p:cNvPr>
          <p:cNvPicPr>
            <a:picLocks noChangeAspect="1"/>
          </p:cNvPicPr>
          <p:nvPr/>
        </p:nvPicPr>
        <p:blipFill>
          <a:blip r:embed="rId4"/>
          <a:stretch>
            <a:fillRect/>
          </a:stretch>
        </p:blipFill>
        <p:spPr>
          <a:xfrm>
            <a:off x="10413138" y="5032171"/>
            <a:ext cx="1598689" cy="1208495"/>
          </a:xfrm>
          <a:prstGeom prst="rect">
            <a:avLst/>
          </a:prstGeom>
        </p:spPr>
      </p:pic>
    </p:spTree>
    <p:extLst>
      <p:ext uri="{BB962C8B-B14F-4D97-AF65-F5344CB8AC3E}">
        <p14:creationId xmlns:p14="http://schemas.microsoft.com/office/powerpoint/2010/main" val="1507565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711" y="261710"/>
            <a:ext cx="9404723" cy="1400530"/>
          </a:xfrm>
        </p:spPr>
        <p:txBody>
          <a:bodyPr/>
          <a:lstStyle/>
          <a:p>
            <a:r>
              <a:rPr lang="en-US" dirty="0" smtClean="0"/>
              <a:t/>
            </a:r>
            <a:br>
              <a:rPr lang="en-US" dirty="0" smtClean="0"/>
            </a:br>
            <a:endParaRPr lang="en-IN" dirty="0"/>
          </a:p>
        </p:txBody>
      </p:sp>
      <p:sp>
        <p:nvSpPr>
          <p:cNvPr id="3" name="Content Placeholder 2"/>
          <p:cNvSpPr>
            <a:spLocks noGrp="1"/>
          </p:cNvSpPr>
          <p:nvPr>
            <p:ph idx="1"/>
          </p:nvPr>
        </p:nvSpPr>
        <p:spPr>
          <a:xfrm>
            <a:off x="0" y="3189191"/>
            <a:ext cx="7099826" cy="5778793"/>
          </a:xfrm>
        </p:spPr>
        <p:txBody>
          <a:bodyPr/>
          <a:lstStyle/>
          <a:p>
            <a:pPr marL="0" indent="0">
              <a:buNone/>
            </a:pPr>
            <a:endParaRPr lang="en-IN" sz="1800" dirty="0" smtClean="0"/>
          </a:p>
          <a:p>
            <a:endParaRPr lang="en-IN" sz="1600" dirty="0"/>
          </a:p>
        </p:txBody>
      </p:sp>
      <p:sp>
        <p:nvSpPr>
          <p:cNvPr id="5" name="Slide Number Placeholder 4"/>
          <p:cNvSpPr>
            <a:spLocks noGrp="1"/>
          </p:cNvSpPr>
          <p:nvPr>
            <p:ph type="sldNum" sz="quarter" idx="12"/>
          </p:nvPr>
        </p:nvSpPr>
        <p:spPr/>
        <p:txBody>
          <a:bodyPr/>
          <a:lstStyle/>
          <a:p>
            <a:fld id="{CA9F79F9-620A-454C-B44A-099229A02D1C}" type="slidenum">
              <a:rPr lang="en-IN" smtClean="0"/>
              <a:pPr/>
              <a:t>11</a:t>
            </a:fld>
            <a:endParaRPr lang="en-IN"/>
          </a:p>
        </p:txBody>
      </p:sp>
      <p:pic>
        <p:nvPicPr>
          <p:cNvPr id="7170" name="Picture 2" descr="MEDIUM TRANSMISSION LINES&#10;• Line voltage is moderately high.&#10;• It is greater than 20KV but less than&#10;100KV.&#10;• Length of 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13"/>
            <a:ext cx="10337514" cy="58168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457665" y="4870270"/>
            <a:ext cx="1598689" cy="1265055"/>
          </a:xfrm>
          <a:prstGeom prst="rect">
            <a:avLst/>
          </a:prstGeom>
        </p:spPr>
      </p:pic>
    </p:spTree>
    <p:extLst>
      <p:ext uri="{BB962C8B-B14F-4D97-AF65-F5344CB8AC3E}">
        <p14:creationId xmlns:p14="http://schemas.microsoft.com/office/powerpoint/2010/main" val="89044803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questions with answer</a:t>
            </a: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110</a:t>
            </a:fld>
            <a:endParaRPr lang="en-IN"/>
          </a:p>
        </p:txBody>
      </p:sp>
      <p:pic>
        <p:nvPicPr>
          <p:cNvPr id="5" name="Content Placeholder 4">
            <a:extLst>
              <a:ext uri="{FF2B5EF4-FFF2-40B4-BE49-F238E27FC236}">
                <a16:creationId xmlns:a16="http://schemas.microsoft.com/office/drawing/2014/main" id="{46CD341C-2B2C-40C4-AEF2-D03D80EC5F69}"/>
              </a:ext>
            </a:extLst>
          </p:cNvPr>
          <p:cNvPicPr>
            <a:picLocks noGrp="1" noChangeAspect="1"/>
          </p:cNvPicPr>
          <p:nvPr>
            <p:ph idx="1"/>
          </p:nvPr>
        </p:nvPicPr>
        <p:blipFill>
          <a:blip r:embed="rId2"/>
          <a:stretch>
            <a:fillRect/>
          </a:stretch>
        </p:blipFill>
        <p:spPr>
          <a:xfrm>
            <a:off x="10200958" y="4468940"/>
            <a:ext cx="1543050" cy="1666875"/>
          </a:xfrm>
          <a:prstGeom prst="rect">
            <a:avLst/>
          </a:prstGeom>
        </p:spPr>
      </p:pic>
      <p:sp>
        <p:nvSpPr>
          <p:cNvPr id="6" name="Rectangle 5"/>
          <p:cNvSpPr/>
          <p:nvPr/>
        </p:nvSpPr>
        <p:spPr>
          <a:xfrm>
            <a:off x="249936" y="1737360"/>
            <a:ext cx="8162544" cy="1200329"/>
          </a:xfrm>
          <a:prstGeom prst="rect">
            <a:avLst/>
          </a:prstGeom>
        </p:spPr>
        <p:txBody>
          <a:bodyPr wrap="square">
            <a:spAutoFit/>
          </a:bodyPr>
          <a:lstStyle/>
          <a:p>
            <a:r>
              <a:rPr lang="en-US" dirty="0">
                <a:solidFill>
                  <a:srgbClr val="3A3A3A"/>
                </a:solidFill>
                <a:latin typeface="Open Sans"/>
              </a:rPr>
              <a:t>1. In coupled line directional couplers, power from one line to another is transmitted through a </a:t>
            </a:r>
            <a:r>
              <a:rPr lang="en-US" dirty="0" err="1">
                <a:solidFill>
                  <a:srgbClr val="3A3A3A"/>
                </a:solidFill>
                <a:latin typeface="Open Sans"/>
              </a:rPr>
              <a:t>microstrip</a:t>
            </a:r>
            <a:r>
              <a:rPr lang="en-US" dirty="0">
                <a:solidFill>
                  <a:srgbClr val="3A3A3A"/>
                </a:solidFill>
                <a:latin typeface="Open Sans"/>
              </a:rPr>
              <a:t> line running between them.</a:t>
            </a:r>
            <a:r>
              <a:rPr lang="en-US" dirty="0"/>
              <a:t/>
            </a:r>
            <a:br>
              <a:rPr lang="en-US" dirty="0"/>
            </a:br>
            <a:r>
              <a:rPr lang="en-US" dirty="0">
                <a:solidFill>
                  <a:srgbClr val="3A3A3A"/>
                </a:solidFill>
                <a:latin typeface="Open Sans"/>
              </a:rPr>
              <a:t>a) true</a:t>
            </a:r>
            <a:r>
              <a:rPr lang="en-US" dirty="0"/>
              <a:t/>
            </a:r>
            <a:br>
              <a:rPr lang="en-US" dirty="0"/>
            </a:br>
            <a:r>
              <a:rPr lang="en-US" dirty="0">
                <a:solidFill>
                  <a:srgbClr val="3A3A3A"/>
                </a:solidFill>
                <a:latin typeface="Open Sans"/>
              </a:rPr>
              <a:t>b) false</a:t>
            </a:r>
            <a:endParaRPr lang="en-IN" dirty="0"/>
          </a:p>
        </p:txBody>
      </p:sp>
      <p:sp>
        <p:nvSpPr>
          <p:cNvPr id="7" name="Rectangle 6"/>
          <p:cNvSpPr/>
          <p:nvPr/>
        </p:nvSpPr>
        <p:spPr>
          <a:xfrm>
            <a:off x="249936" y="2918484"/>
            <a:ext cx="6189230" cy="369332"/>
          </a:xfrm>
          <a:prstGeom prst="rect">
            <a:avLst/>
          </a:prstGeom>
        </p:spPr>
        <p:txBody>
          <a:bodyPr wrap="square">
            <a:spAutoFit/>
          </a:bodyPr>
          <a:lstStyle/>
          <a:p>
            <a:r>
              <a:rPr lang="en-IN" dirty="0">
                <a:solidFill>
                  <a:srgbClr val="3A3A3A"/>
                </a:solidFill>
                <a:latin typeface="Open Sans"/>
              </a:rPr>
              <a:t>Answer: b</a:t>
            </a:r>
            <a:endParaRPr lang="en-IN" dirty="0"/>
          </a:p>
        </p:txBody>
      </p:sp>
      <p:sp>
        <p:nvSpPr>
          <p:cNvPr id="8" name="Rectangle 7"/>
          <p:cNvSpPr/>
          <p:nvPr/>
        </p:nvSpPr>
        <p:spPr>
          <a:xfrm>
            <a:off x="0" y="3195483"/>
            <a:ext cx="8894064" cy="923330"/>
          </a:xfrm>
          <a:prstGeom prst="rect">
            <a:avLst/>
          </a:prstGeom>
        </p:spPr>
        <p:txBody>
          <a:bodyPr wrap="square">
            <a:spAutoFit/>
          </a:bodyPr>
          <a:lstStyle/>
          <a:p>
            <a:r>
              <a:rPr lang="en-US" dirty="0">
                <a:solidFill>
                  <a:srgbClr val="3A3A3A"/>
                </a:solidFill>
                <a:latin typeface="Open Sans"/>
              </a:rPr>
              <a:t>2. The number of conductors used in the construction of coupled line couplers is fixed.</a:t>
            </a:r>
            <a:r>
              <a:rPr lang="en-US" dirty="0"/>
              <a:t/>
            </a:r>
            <a:br>
              <a:rPr lang="en-US" dirty="0"/>
            </a:br>
            <a:r>
              <a:rPr lang="en-US" dirty="0">
                <a:solidFill>
                  <a:srgbClr val="3A3A3A"/>
                </a:solidFill>
                <a:latin typeface="Open Sans"/>
              </a:rPr>
              <a:t>a) true</a:t>
            </a:r>
            <a:r>
              <a:rPr lang="en-US" dirty="0"/>
              <a:t/>
            </a:r>
            <a:br>
              <a:rPr lang="en-US" dirty="0"/>
            </a:br>
            <a:r>
              <a:rPr lang="en-US" dirty="0">
                <a:solidFill>
                  <a:srgbClr val="3A3A3A"/>
                </a:solidFill>
                <a:latin typeface="Open Sans"/>
              </a:rPr>
              <a:t>b) false</a:t>
            </a:r>
            <a:endParaRPr lang="en-IN" dirty="0"/>
          </a:p>
        </p:txBody>
      </p:sp>
      <p:sp>
        <p:nvSpPr>
          <p:cNvPr id="9" name="Rectangle 8"/>
          <p:cNvSpPr/>
          <p:nvPr/>
        </p:nvSpPr>
        <p:spPr>
          <a:xfrm>
            <a:off x="0" y="4026480"/>
            <a:ext cx="1544078" cy="369332"/>
          </a:xfrm>
          <a:prstGeom prst="rect">
            <a:avLst/>
          </a:prstGeom>
        </p:spPr>
        <p:txBody>
          <a:bodyPr wrap="square">
            <a:spAutoFit/>
          </a:bodyPr>
          <a:lstStyle/>
          <a:p>
            <a:r>
              <a:rPr lang="en-IN" dirty="0">
                <a:solidFill>
                  <a:srgbClr val="3A3A3A"/>
                </a:solidFill>
                <a:latin typeface="Open Sans"/>
              </a:rPr>
              <a:t>Answer: b</a:t>
            </a:r>
            <a:endParaRPr lang="en-IN" dirty="0"/>
          </a:p>
        </p:txBody>
      </p:sp>
      <p:sp>
        <p:nvSpPr>
          <p:cNvPr id="10" name="Rectangle 9"/>
          <p:cNvSpPr/>
          <p:nvPr/>
        </p:nvSpPr>
        <p:spPr>
          <a:xfrm rot="10800000" flipV="1">
            <a:off x="28061" y="4468940"/>
            <a:ext cx="8866003" cy="1477328"/>
          </a:xfrm>
          <a:prstGeom prst="rect">
            <a:avLst/>
          </a:prstGeom>
        </p:spPr>
        <p:txBody>
          <a:bodyPr wrap="square">
            <a:spAutoFit/>
          </a:bodyPr>
          <a:lstStyle/>
          <a:p>
            <a:r>
              <a:rPr lang="en-US" dirty="0">
                <a:solidFill>
                  <a:srgbClr val="3A3A3A"/>
                </a:solidFill>
                <a:latin typeface="Open Sans"/>
              </a:rPr>
              <a:t>3. The mode of propagation of propagation supported by coupled line couplers is:</a:t>
            </a:r>
            <a:r>
              <a:rPr lang="en-US" dirty="0"/>
              <a:t/>
            </a:r>
            <a:br>
              <a:rPr lang="en-US" dirty="0"/>
            </a:br>
            <a:r>
              <a:rPr lang="en-US" dirty="0">
                <a:solidFill>
                  <a:srgbClr val="3A3A3A"/>
                </a:solidFill>
                <a:latin typeface="Open Sans"/>
              </a:rPr>
              <a:t>a) TM mode</a:t>
            </a:r>
            <a:r>
              <a:rPr lang="en-US" dirty="0"/>
              <a:t/>
            </a:r>
            <a:br>
              <a:rPr lang="en-US" dirty="0"/>
            </a:br>
            <a:r>
              <a:rPr lang="en-US" dirty="0">
                <a:solidFill>
                  <a:srgbClr val="3A3A3A"/>
                </a:solidFill>
                <a:latin typeface="Open Sans"/>
              </a:rPr>
              <a:t>b) TE mode</a:t>
            </a:r>
            <a:r>
              <a:rPr lang="en-US" dirty="0"/>
              <a:t/>
            </a:r>
            <a:br>
              <a:rPr lang="en-US" dirty="0"/>
            </a:br>
            <a:r>
              <a:rPr lang="en-US" dirty="0">
                <a:solidFill>
                  <a:srgbClr val="3A3A3A"/>
                </a:solidFill>
                <a:latin typeface="Open Sans"/>
              </a:rPr>
              <a:t>c) TEM mode</a:t>
            </a:r>
            <a:r>
              <a:rPr lang="en-US" dirty="0"/>
              <a:t/>
            </a:r>
            <a:br>
              <a:rPr lang="en-US" dirty="0"/>
            </a:br>
            <a:r>
              <a:rPr lang="en-US" dirty="0">
                <a:solidFill>
                  <a:srgbClr val="3A3A3A"/>
                </a:solidFill>
                <a:latin typeface="Open Sans"/>
              </a:rPr>
              <a:t>d) quasi TEM mode</a:t>
            </a:r>
            <a:endParaRPr lang="en-IN" dirty="0"/>
          </a:p>
        </p:txBody>
      </p:sp>
      <p:sp>
        <p:nvSpPr>
          <p:cNvPr id="11" name="Rectangle 10"/>
          <p:cNvSpPr/>
          <p:nvPr/>
        </p:nvSpPr>
        <p:spPr>
          <a:xfrm>
            <a:off x="249936" y="5813454"/>
            <a:ext cx="1743456" cy="369332"/>
          </a:xfrm>
          <a:prstGeom prst="rect">
            <a:avLst/>
          </a:prstGeom>
        </p:spPr>
        <p:txBody>
          <a:bodyPr wrap="square">
            <a:spAutoFit/>
          </a:bodyPr>
          <a:lstStyle/>
          <a:p>
            <a:r>
              <a:rPr lang="en-IN" dirty="0">
                <a:solidFill>
                  <a:srgbClr val="3A3A3A"/>
                </a:solidFill>
                <a:latin typeface="Open Sans"/>
              </a:rPr>
              <a:t>Answer: </a:t>
            </a:r>
            <a:r>
              <a:rPr lang="en-IN" dirty="0" smtClean="0">
                <a:solidFill>
                  <a:srgbClr val="3A3A3A"/>
                </a:solidFill>
                <a:latin typeface="Open Sans"/>
              </a:rPr>
              <a:t>c</a:t>
            </a:r>
            <a:endParaRPr lang="en-IN" dirty="0"/>
          </a:p>
        </p:txBody>
      </p:sp>
    </p:spTree>
    <p:extLst>
      <p:ext uri="{BB962C8B-B14F-4D97-AF65-F5344CB8AC3E}">
        <p14:creationId xmlns:p14="http://schemas.microsoft.com/office/powerpoint/2010/main" val="7089273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9F79F9-620A-454C-B44A-099229A02D1C}" type="slidenum">
              <a:rPr lang="en-IN" smtClean="0"/>
              <a:pPr/>
              <a:t>111</a:t>
            </a:fld>
            <a:endParaRPr lang="en-IN"/>
          </a:p>
        </p:txBody>
      </p:sp>
      <p:pic>
        <p:nvPicPr>
          <p:cNvPr id="5" name="Content Placeholder 4">
            <a:extLst>
              <a:ext uri="{FF2B5EF4-FFF2-40B4-BE49-F238E27FC236}">
                <a16:creationId xmlns:a16="http://schemas.microsoft.com/office/drawing/2014/main" id="{46CD341C-2B2C-40C4-AEF2-D03D80EC5F69}"/>
              </a:ext>
            </a:extLst>
          </p:cNvPr>
          <p:cNvPicPr>
            <a:picLocks noGrp="1" noChangeAspect="1"/>
          </p:cNvPicPr>
          <p:nvPr>
            <p:ph idx="1"/>
          </p:nvPr>
        </p:nvPicPr>
        <p:blipFill>
          <a:blip r:embed="rId2"/>
          <a:stretch>
            <a:fillRect/>
          </a:stretch>
        </p:blipFill>
        <p:spPr>
          <a:xfrm>
            <a:off x="10200958" y="4468940"/>
            <a:ext cx="1543050" cy="1666875"/>
          </a:xfrm>
          <a:prstGeom prst="rect">
            <a:avLst/>
          </a:prstGeom>
        </p:spPr>
      </p:pic>
      <p:sp>
        <p:nvSpPr>
          <p:cNvPr id="7" name="Rectangle 6"/>
          <p:cNvSpPr/>
          <p:nvPr/>
        </p:nvSpPr>
        <p:spPr>
          <a:xfrm>
            <a:off x="0" y="128016"/>
            <a:ext cx="9144000" cy="1477328"/>
          </a:xfrm>
          <a:prstGeom prst="rect">
            <a:avLst/>
          </a:prstGeom>
        </p:spPr>
        <p:txBody>
          <a:bodyPr wrap="square">
            <a:spAutoFit/>
          </a:bodyPr>
          <a:lstStyle/>
          <a:p>
            <a:r>
              <a:rPr lang="en-US" dirty="0">
                <a:solidFill>
                  <a:srgbClr val="3A3A3A"/>
                </a:solidFill>
                <a:latin typeface="Open Sans"/>
              </a:rPr>
              <a:t>4. Coupled line couplers are:</a:t>
            </a:r>
            <a:r>
              <a:rPr lang="en-US" dirty="0"/>
              <a:t/>
            </a:r>
            <a:br>
              <a:rPr lang="en-US" dirty="0"/>
            </a:br>
            <a:r>
              <a:rPr lang="en-US" dirty="0">
                <a:solidFill>
                  <a:srgbClr val="3A3A3A"/>
                </a:solidFill>
                <a:latin typeface="Open Sans"/>
              </a:rPr>
              <a:t>a) symmetric couplers</a:t>
            </a:r>
            <a:r>
              <a:rPr lang="en-US" dirty="0"/>
              <a:t/>
            </a:r>
            <a:br>
              <a:rPr lang="en-US" dirty="0"/>
            </a:br>
            <a:r>
              <a:rPr lang="en-US" dirty="0">
                <a:solidFill>
                  <a:srgbClr val="3A3A3A"/>
                </a:solidFill>
                <a:latin typeface="Open Sans"/>
              </a:rPr>
              <a:t>b) asymmetric couplers</a:t>
            </a:r>
            <a:r>
              <a:rPr lang="en-US" dirty="0"/>
              <a:t/>
            </a:r>
            <a:br>
              <a:rPr lang="en-US" dirty="0"/>
            </a:br>
            <a:r>
              <a:rPr lang="en-US" dirty="0">
                <a:solidFill>
                  <a:srgbClr val="3A3A3A"/>
                </a:solidFill>
                <a:latin typeface="Open Sans"/>
              </a:rPr>
              <a:t>c) in phase couplers</a:t>
            </a:r>
            <a:r>
              <a:rPr lang="en-US" dirty="0"/>
              <a:t/>
            </a:r>
            <a:br>
              <a:rPr lang="en-US" dirty="0"/>
            </a:br>
            <a:r>
              <a:rPr lang="en-US" dirty="0">
                <a:solidFill>
                  <a:srgbClr val="3A3A3A"/>
                </a:solidFill>
                <a:latin typeface="Open Sans"/>
              </a:rPr>
              <a:t>d) type of hybrid coupler</a:t>
            </a:r>
            <a:endParaRPr lang="en-IN" dirty="0"/>
          </a:p>
        </p:txBody>
      </p:sp>
      <p:sp>
        <p:nvSpPr>
          <p:cNvPr id="8" name="Rectangle 7"/>
          <p:cNvSpPr/>
          <p:nvPr/>
        </p:nvSpPr>
        <p:spPr>
          <a:xfrm>
            <a:off x="128016" y="1605344"/>
            <a:ext cx="3610622" cy="369332"/>
          </a:xfrm>
          <a:prstGeom prst="rect">
            <a:avLst/>
          </a:prstGeom>
        </p:spPr>
        <p:txBody>
          <a:bodyPr wrap="square">
            <a:spAutoFit/>
          </a:bodyPr>
          <a:lstStyle/>
          <a:p>
            <a:r>
              <a:rPr lang="en-IN" dirty="0">
                <a:solidFill>
                  <a:srgbClr val="3A3A3A"/>
                </a:solidFill>
                <a:latin typeface="Open Sans"/>
              </a:rPr>
              <a:t>Answer: a</a:t>
            </a:r>
            <a:endParaRPr lang="en-IN" dirty="0"/>
          </a:p>
        </p:txBody>
      </p:sp>
      <p:sp>
        <p:nvSpPr>
          <p:cNvPr id="9" name="Rectangle 8"/>
          <p:cNvSpPr/>
          <p:nvPr/>
        </p:nvSpPr>
        <p:spPr>
          <a:xfrm>
            <a:off x="128016" y="1974676"/>
            <a:ext cx="9015984" cy="1754326"/>
          </a:xfrm>
          <a:prstGeom prst="rect">
            <a:avLst/>
          </a:prstGeom>
        </p:spPr>
        <p:txBody>
          <a:bodyPr wrap="square">
            <a:spAutoFit/>
          </a:bodyPr>
          <a:lstStyle/>
          <a:p>
            <a:r>
              <a:rPr lang="en-US" dirty="0">
                <a:solidFill>
                  <a:srgbClr val="3A3A3A"/>
                </a:solidFill>
                <a:latin typeface="Open Sans"/>
              </a:rPr>
              <a:t>5. For coupled line coupler, if the voltage coupling factor is 0.1 and the characteristic impedance of the </a:t>
            </a:r>
            <a:r>
              <a:rPr lang="en-US" dirty="0" err="1">
                <a:solidFill>
                  <a:srgbClr val="3A3A3A"/>
                </a:solidFill>
                <a:latin typeface="Open Sans"/>
              </a:rPr>
              <a:t>microstrip</a:t>
            </a:r>
            <a:r>
              <a:rPr lang="en-US" dirty="0">
                <a:solidFill>
                  <a:srgbClr val="3A3A3A"/>
                </a:solidFill>
                <a:latin typeface="Open Sans"/>
              </a:rPr>
              <a:t> line is 50 Ω, even mode characteristic impedance is:</a:t>
            </a:r>
            <a:r>
              <a:rPr lang="en-US" dirty="0"/>
              <a:t/>
            </a:r>
            <a:br>
              <a:rPr lang="en-US" dirty="0"/>
            </a:br>
            <a:r>
              <a:rPr lang="en-US" dirty="0">
                <a:solidFill>
                  <a:srgbClr val="3A3A3A"/>
                </a:solidFill>
                <a:latin typeface="Open Sans"/>
              </a:rPr>
              <a:t>a) 50.23 Ω</a:t>
            </a:r>
            <a:r>
              <a:rPr lang="en-US" dirty="0"/>
              <a:t/>
            </a:r>
            <a:br>
              <a:rPr lang="en-US" dirty="0"/>
            </a:br>
            <a:r>
              <a:rPr lang="en-US" dirty="0">
                <a:solidFill>
                  <a:srgbClr val="3A3A3A"/>
                </a:solidFill>
                <a:latin typeface="Open Sans"/>
              </a:rPr>
              <a:t>b) 55.28 Ω</a:t>
            </a:r>
            <a:r>
              <a:rPr lang="en-US" dirty="0"/>
              <a:t/>
            </a:r>
            <a:br>
              <a:rPr lang="en-US" dirty="0"/>
            </a:br>
            <a:r>
              <a:rPr lang="en-US" dirty="0">
                <a:solidFill>
                  <a:srgbClr val="3A3A3A"/>
                </a:solidFill>
                <a:latin typeface="Open Sans"/>
              </a:rPr>
              <a:t>c) 100 Ω</a:t>
            </a:r>
            <a:r>
              <a:rPr lang="en-US" dirty="0"/>
              <a:t/>
            </a:r>
            <a:br>
              <a:rPr lang="en-US" dirty="0"/>
            </a:br>
            <a:r>
              <a:rPr lang="en-US" dirty="0">
                <a:solidFill>
                  <a:srgbClr val="3A3A3A"/>
                </a:solidFill>
                <a:latin typeface="Open Sans"/>
              </a:rPr>
              <a:t>d) 80.8 Ω</a:t>
            </a:r>
            <a:endParaRPr lang="en-IN" dirty="0"/>
          </a:p>
        </p:txBody>
      </p:sp>
      <p:sp>
        <p:nvSpPr>
          <p:cNvPr id="10" name="Rectangle 9"/>
          <p:cNvSpPr/>
          <p:nvPr/>
        </p:nvSpPr>
        <p:spPr>
          <a:xfrm>
            <a:off x="128016" y="3584448"/>
            <a:ext cx="6573278" cy="369332"/>
          </a:xfrm>
          <a:prstGeom prst="rect">
            <a:avLst/>
          </a:prstGeom>
        </p:spPr>
        <p:txBody>
          <a:bodyPr wrap="square">
            <a:spAutoFit/>
          </a:bodyPr>
          <a:lstStyle/>
          <a:p>
            <a:r>
              <a:rPr lang="en-IN" dirty="0">
                <a:solidFill>
                  <a:srgbClr val="3A3A3A"/>
                </a:solidFill>
                <a:latin typeface="Open Sans"/>
              </a:rPr>
              <a:t>Answer: b</a:t>
            </a:r>
            <a:endParaRPr lang="en-IN" dirty="0"/>
          </a:p>
        </p:txBody>
      </p:sp>
      <p:sp>
        <p:nvSpPr>
          <p:cNvPr id="11" name="Rectangle 10"/>
          <p:cNvSpPr/>
          <p:nvPr/>
        </p:nvSpPr>
        <p:spPr>
          <a:xfrm>
            <a:off x="128016" y="3953780"/>
            <a:ext cx="9015984" cy="1754326"/>
          </a:xfrm>
          <a:prstGeom prst="rect">
            <a:avLst/>
          </a:prstGeom>
        </p:spPr>
        <p:txBody>
          <a:bodyPr wrap="square">
            <a:spAutoFit/>
          </a:bodyPr>
          <a:lstStyle/>
          <a:p>
            <a:r>
              <a:rPr lang="en-US" dirty="0">
                <a:solidFill>
                  <a:srgbClr val="3A3A3A"/>
                </a:solidFill>
                <a:latin typeface="Open Sans"/>
              </a:rPr>
              <a:t>6. If the coupling coefficient of a coupled line coupler is 0.1 and the characteristic impedance of the material is 50 Ω, then the odd mode characteristic impedance is:</a:t>
            </a:r>
            <a:r>
              <a:rPr lang="en-US" dirty="0"/>
              <a:t/>
            </a:r>
            <a:br>
              <a:rPr lang="en-US" dirty="0"/>
            </a:br>
            <a:r>
              <a:rPr lang="en-US" dirty="0">
                <a:solidFill>
                  <a:srgbClr val="3A3A3A"/>
                </a:solidFill>
                <a:latin typeface="Open Sans"/>
              </a:rPr>
              <a:t>a) 45.23 Ω</a:t>
            </a:r>
            <a:r>
              <a:rPr lang="en-US" dirty="0"/>
              <a:t/>
            </a:r>
            <a:br>
              <a:rPr lang="en-US" dirty="0"/>
            </a:br>
            <a:r>
              <a:rPr lang="en-US" dirty="0">
                <a:solidFill>
                  <a:srgbClr val="3A3A3A"/>
                </a:solidFill>
                <a:latin typeface="Open Sans"/>
              </a:rPr>
              <a:t>b) 50 Ω</a:t>
            </a:r>
            <a:r>
              <a:rPr lang="en-US" dirty="0"/>
              <a:t/>
            </a:r>
            <a:br>
              <a:rPr lang="en-US" dirty="0"/>
            </a:br>
            <a:r>
              <a:rPr lang="en-US" dirty="0">
                <a:solidFill>
                  <a:srgbClr val="3A3A3A"/>
                </a:solidFill>
                <a:latin typeface="Open Sans"/>
              </a:rPr>
              <a:t>c) 38 Ω</a:t>
            </a:r>
            <a:r>
              <a:rPr lang="en-US" dirty="0"/>
              <a:t/>
            </a:r>
            <a:br>
              <a:rPr lang="en-US" dirty="0"/>
            </a:br>
            <a:r>
              <a:rPr lang="en-US" dirty="0">
                <a:solidFill>
                  <a:srgbClr val="3A3A3A"/>
                </a:solidFill>
                <a:latin typeface="Open Sans"/>
              </a:rPr>
              <a:t>d) none of the mentioned</a:t>
            </a:r>
            <a:endParaRPr lang="en-IN" dirty="0"/>
          </a:p>
        </p:txBody>
      </p:sp>
      <p:sp>
        <p:nvSpPr>
          <p:cNvPr id="12" name="Rectangle 11"/>
          <p:cNvSpPr/>
          <p:nvPr/>
        </p:nvSpPr>
        <p:spPr>
          <a:xfrm>
            <a:off x="315202" y="5708106"/>
            <a:ext cx="1210588" cy="369332"/>
          </a:xfrm>
          <a:prstGeom prst="rect">
            <a:avLst/>
          </a:prstGeom>
        </p:spPr>
        <p:txBody>
          <a:bodyPr wrap="none">
            <a:spAutoFit/>
          </a:bodyPr>
          <a:lstStyle/>
          <a:p>
            <a:r>
              <a:rPr lang="en-IN" dirty="0">
                <a:solidFill>
                  <a:srgbClr val="3A3A3A"/>
                </a:solidFill>
                <a:latin typeface="Open Sans"/>
              </a:rPr>
              <a:t>Answer: a</a:t>
            </a:r>
            <a:endParaRPr lang="en-IN" dirty="0"/>
          </a:p>
        </p:txBody>
      </p:sp>
    </p:spTree>
    <p:extLst>
      <p:ext uri="{BB962C8B-B14F-4D97-AF65-F5344CB8AC3E}">
        <p14:creationId xmlns:p14="http://schemas.microsoft.com/office/powerpoint/2010/main" val="42683645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9F79F9-620A-454C-B44A-099229A02D1C}" type="slidenum">
              <a:rPr lang="en-IN" smtClean="0"/>
              <a:pPr/>
              <a:t>112</a:t>
            </a:fld>
            <a:endParaRPr lang="en-IN"/>
          </a:p>
        </p:txBody>
      </p:sp>
      <p:pic>
        <p:nvPicPr>
          <p:cNvPr id="5" name="Content Placeholder 4">
            <a:extLst>
              <a:ext uri="{FF2B5EF4-FFF2-40B4-BE49-F238E27FC236}">
                <a16:creationId xmlns:a16="http://schemas.microsoft.com/office/drawing/2014/main" id="{46CD341C-2B2C-40C4-AEF2-D03D80EC5F69}"/>
              </a:ext>
            </a:extLst>
          </p:cNvPr>
          <p:cNvPicPr>
            <a:picLocks noGrp="1" noChangeAspect="1"/>
          </p:cNvPicPr>
          <p:nvPr>
            <p:ph idx="1"/>
          </p:nvPr>
        </p:nvPicPr>
        <p:blipFill>
          <a:blip r:embed="rId2"/>
          <a:stretch>
            <a:fillRect/>
          </a:stretch>
        </p:blipFill>
        <p:spPr>
          <a:xfrm>
            <a:off x="10200958" y="4468940"/>
            <a:ext cx="1543050" cy="1666875"/>
          </a:xfrm>
          <a:prstGeom prst="rect">
            <a:avLst/>
          </a:prstGeom>
        </p:spPr>
      </p:pic>
      <p:sp>
        <p:nvSpPr>
          <p:cNvPr id="6" name="Rectangle 5"/>
          <p:cNvSpPr/>
          <p:nvPr/>
        </p:nvSpPr>
        <p:spPr>
          <a:xfrm>
            <a:off x="0" y="0"/>
            <a:ext cx="9144000" cy="1200329"/>
          </a:xfrm>
          <a:prstGeom prst="rect">
            <a:avLst/>
          </a:prstGeom>
        </p:spPr>
        <p:txBody>
          <a:bodyPr wrap="square">
            <a:spAutoFit/>
          </a:bodyPr>
          <a:lstStyle/>
          <a:p>
            <a:r>
              <a:rPr lang="en-US" dirty="0">
                <a:solidFill>
                  <a:srgbClr val="3A3A3A"/>
                </a:solidFill>
                <a:latin typeface="Open Sans"/>
              </a:rPr>
              <a:t>8. </a:t>
            </a:r>
            <a:r>
              <a:rPr lang="en-US" dirty="0" err="1">
                <a:solidFill>
                  <a:srgbClr val="3A3A3A"/>
                </a:solidFill>
                <a:latin typeface="Open Sans"/>
              </a:rPr>
              <a:t>Multisection</a:t>
            </a:r>
            <a:r>
              <a:rPr lang="en-US" dirty="0">
                <a:solidFill>
                  <a:srgbClr val="3A3A3A"/>
                </a:solidFill>
                <a:latin typeface="Open Sans"/>
              </a:rPr>
              <a:t> couplers have a very narrow operational bandwidth which is a major disadvantage.</a:t>
            </a:r>
            <a:r>
              <a:rPr lang="en-US" dirty="0"/>
              <a:t/>
            </a:r>
            <a:br>
              <a:rPr lang="en-US" dirty="0"/>
            </a:br>
            <a:r>
              <a:rPr lang="en-US" dirty="0">
                <a:solidFill>
                  <a:srgbClr val="3A3A3A"/>
                </a:solidFill>
                <a:latin typeface="Open Sans"/>
              </a:rPr>
              <a:t>a) true</a:t>
            </a:r>
            <a:r>
              <a:rPr lang="en-US" dirty="0"/>
              <a:t/>
            </a:r>
            <a:br>
              <a:rPr lang="en-US" dirty="0"/>
            </a:br>
            <a:r>
              <a:rPr lang="en-US" dirty="0">
                <a:solidFill>
                  <a:srgbClr val="3A3A3A"/>
                </a:solidFill>
                <a:latin typeface="Open Sans"/>
              </a:rPr>
              <a:t>b) false</a:t>
            </a:r>
            <a:endParaRPr lang="en-IN" dirty="0"/>
          </a:p>
        </p:txBody>
      </p:sp>
      <p:sp>
        <p:nvSpPr>
          <p:cNvPr id="7" name="Rectangle 6"/>
          <p:cNvSpPr/>
          <p:nvPr/>
        </p:nvSpPr>
        <p:spPr>
          <a:xfrm>
            <a:off x="0" y="1200329"/>
            <a:ext cx="1210588" cy="369332"/>
          </a:xfrm>
          <a:prstGeom prst="rect">
            <a:avLst/>
          </a:prstGeom>
        </p:spPr>
        <p:txBody>
          <a:bodyPr wrap="none">
            <a:spAutoFit/>
          </a:bodyPr>
          <a:lstStyle/>
          <a:p>
            <a:r>
              <a:rPr lang="en-IN" dirty="0">
                <a:solidFill>
                  <a:srgbClr val="3A3A3A"/>
                </a:solidFill>
                <a:latin typeface="Open Sans"/>
              </a:rPr>
              <a:t>Answer: b</a:t>
            </a:r>
            <a:endParaRPr lang="en-IN" dirty="0"/>
          </a:p>
        </p:txBody>
      </p:sp>
      <p:sp>
        <p:nvSpPr>
          <p:cNvPr id="8" name="Rectangle 7"/>
          <p:cNvSpPr/>
          <p:nvPr/>
        </p:nvSpPr>
        <p:spPr>
          <a:xfrm>
            <a:off x="128016" y="1569662"/>
            <a:ext cx="10072942" cy="1200329"/>
          </a:xfrm>
          <a:prstGeom prst="rect">
            <a:avLst/>
          </a:prstGeom>
        </p:spPr>
        <p:txBody>
          <a:bodyPr wrap="square">
            <a:spAutoFit/>
          </a:bodyPr>
          <a:lstStyle/>
          <a:p>
            <a:r>
              <a:rPr lang="en-US" dirty="0">
                <a:solidFill>
                  <a:srgbClr val="3A3A3A"/>
                </a:solidFill>
                <a:latin typeface="Open Sans"/>
              </a:rPr>
              <a:t>9. Three section binomial couplers have very low directivity as compared to other coupler designs.</a:t>
            </a:r>
            <a:r>
              <a:rPr lang="en-US" dirty="0"/>
              <a:t/>
            </a:r>
            <a:br>
              <a:rPr lang="en-US" dirty="0"/>
            </a:br>
            <a:r>
              <a:rPr lang="en-US" dirty="0">
                <a:solidFill>
                  <a:srgbClr val="3A3A3A"/>
                </a:solidFill>
                <a:latin typeface="Open Sans"/>
              </a:rPr>
              <a:t>a) true</a:t>
            </a:r>
            <a:r>
              <a:rPr lang="en-US" dirty="0"/>
              <a:t/>
            </a:r>
            <a:br>
              <a:rPr lang="en-US" dirty="0"/>
            </a:br>
            <a:r>
              <a:rPr lang="en-US" dirty="0">
                <a:solidFill>
                  <a:srgbClr val="3A3A3A"/>
                </a:solidFill>
                <a:latin typeface="Open Sans"/>
              </a:rPr>
              <a:t>b) false</a:t>
            </a:r>
            <a:endParaRPr lang="en-IN" dirty="0"/>
          </a:p>
        </p:txBody>
      </p:sp>
      <p:sp>
        <p:nvSpPr>
          <p:cNvPr id="9" name="Rectangle 8"/>
          <p:cNvSpPr/>
          <p:nvPr/>
        </p:nvSpPr>
        <p:spPr>
          <a:xfrm>
            <a:off x="0" y="2769990"/>
            <a:ext cx="5830569" cy="369332"/>
          </a:xfrm>
          <a:prstGeom prst="rect">
            <a:avLst/>
          </a:prstGeom>
        </p:spPr>
        <p:txBody>
          <a:bodyPr wrap="square">
            <a:spAutoFit/>
          </a:bodyPr>
          <a:lstStyle/>
          <a:p>
            <a:r>
              <a:rPr lang="en-IN" dirty="0">
                <a:solidFill>
                  <a:srgbClr val="3A3A3A"/>
                </a:solidFill>
                <a:latin typeface="Open Sans"/>
              </a:rPr>
              <a:t>Answer: b</a:t>
            </a:r>
            <a:endParaRPr lang="en-IN" dirty="0"/>
          </a:p>
        </p:txBody>
      </p:sp>
      <p:sp>
        <p:nvSpPr>
          <p:cNvPr id="10" name="Rectangle 9"/>
          <p:cNvSpPr/>
          <p:nvPr/>
        </p:nvSpPr>
        <p:spPr>
          <a:xfrm>
            <a:off x="0" y="3093157"/>
            <a:ext cx="6144768" cy="1754326"/>
          </a:xfrm>
          <a:prstGeom prst="rect">
            <a:avLst/>
          </a:prstGeom>
        </p:spPr>
        <p:txBody>
          <a:bodyPr wrap="square">
            <a:spAutoFit/>
          </a:bodyPr>
          <a:lstStyle/>
          <a:p>
            <a:r>
              <a:rPr lang="en-US" dirty="0">
                <a:solidFill>
                  <a:srgbClr val="3A3A3A"/>
                </a:solidFill>
                <a:latin typeface="Open Sans"/>
              </a:rPr>
              <a:t>10. The capacitance per unit length of broadside parallel lines with width W and separation d is:</a:t>
            </a:r>
            <a:r>
              <a:rPr lang="en-US" dirty="0"/>
              <a:t/>
            </a:r>
            <a:br>
              <a:rPr lang="en-US" dirty="0"/>
            </a:br>
            <a:r>
              <a:rPr lang="en-US" dirty="0">
                <a:solidFill>
                  <a:srgbClr val="3A3A3A"/>
                </a:solidFill>
                <a:latin typeface="Open Sans"/>
              </a:rPr>
              <a:t>a) ∈W/d</a:t>
            </a:r>
            <a:r>
              <a:rPr lang="en-US" dirty="0"/>
              <a:t/>
            </a:r>
            <a:br>
              <a:rPr lang="en-US" dirty="0"/>
            </a:br>
            <a:r>
              <a:rPr lang="en-US" dirty="0">
                <a:solidFill>
                  <a:srgbClr val="3A3A3A"/>
                </a:solidFill>
                <a:latin typeface="Open Sans"/>
              </a:rPr>
              <a:t>b) ∈d/W</a:t>
            </a:r>
            <a:r>
              <a:rPr lang="en-US" dirty="0"/>
              <a:t/>
            </a:r>
            <a:br>
              <a:rPr lang="en-US" dirty="0"/>
            </a:br>
            <a:r>
              <a:rPr lang="en-US" dirty="0">
                <a:solidFill>
                  <a:srgbClr val="3A3A3A"/>
                </a:solidFill>
                <a:latin typeface="Open Sans"/>
              </a:rPr>
              <a:t>c) </a:t>
            </a:r>
            <a:r>
              <a:rPr lang="en-US" dirty="0" err="1">
                <a:solidFill>
                  <a:srgbClr val="3A3A3A"/>
                </a:solidFill>
                <a:latin typeface="Open Sans"/>
              </a:rPr>
              <a:t>dW</a:t>
            </a:r>
            <a:r>
              <a:rPr lang="en-US" dirty="0">
                <a:solidFill>
                  <a:srgbClr val="3A3A3A"/>
                </a:solidFill>
                <a:latin typeface="Open Sans"/>
              </a:rPr>
              <a:t>/∈</a:t>
            </a:r>
            <a:r>
              <a:rPr lang="en-US" dirty="0"/>
              <a:t/>
            </a:r>
            <a:br>
              <a:rPr lang="en-US" dirty="0"/>
            </a:br>
            <a:r>
              <a:rPr lang="en-US" dirty="0">
                <a:solidFill>
                  <a:srgbClr val="3A3A3A"/>
                </a:solidFill>
                <a:latin typeface="Open Sans"/>
              </a:rPr>
              <a:t>d) none of the mentioned</a:t>
            </a:r>
            <a:endParaRPr lang="en-IN" dirty="0"/>
          </a:p>
        </p:txBody>
      </p:sp>
      <p:sp>
        <p:nvSpPr>
          <p:cNvPr id="11" name="Rectangle 10"/>
          <p:cNvSpPr/>
          <p:nvPr/>
        </p:nvSpPr>
        <p:spPr>
          <a:xfrm>
            <a:off x="0" y="4797972"/>
            <a:ext cx="1210588" cy="369332"/>
          </a:xfrm>
          <a:prstGeom prst="rect">
            <a:avLst/>
          </a:prstGeom>
        </p:spPr>
        <p:txBody>
          <a:bodyPr wrap="none">
            <a:spAutoFit/>
          </a:bodyPr>
          <a:lstStyle/>
          <a:p>
            <a:r>
              <a:rPr lang="en-IN">
                <a:solidFill>
                  <a:srgbClr val="3A3A3A"/>
                </a:solidFill>
                <a:latin typeface="Open Sans"/>
              </a:rPr>
              <a:t>Answer: a</a:t>
            </a:r>
            <a:endParaRPr lang="en-IN"/>
          </a:p>
        </p:txBody>
      </p:sp>
    </p:spTree>
    <p:extLst>
      <p:ext uri="{BB962C8B-B14F-4D97-AF65-F5344CB8AC3E}">
        <p14:creationId xmlns:p14="http://schemas.microsoft.com/office/powerpoint/2010/main" val="247671194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612939" cy="4167410"/>
          </a:xfrm>
        </p:spPr>
        <p:txBody>
          <a:bodyPr>
            <a:noAutofit/>
          </a:bodyPr>
          <a:lstStyle/>
          <a:p>
            <a:r>
              <a:rPr lang="en-IN" sz="2000" b="1" dirty="0"/>
              <a:t>REFERENCES</a:t>
            </a:r>
            <a:br>
              <a:rPr lang="en-IN" sz="2000" b="1" dirty="0"/>
            </a:br>
            <a:r>
              <a:rPr lang="en-IN" sz="2000" dirty="0"/>
              <a:t>Agrawal, D. K., Y. Fang, D. M. Roy, and R. Roy. 1992. Fabrication of Hydroxyapatite Ceramics by Microwave Processing. Pp. 231—236 in Materials Research Society Symposium Proceedings, Vol. 269, Microwave Processing of Materials III. R. L. Beatty, W. H. Sutton, and M. F. </a:t>
            </a:r>
            <a:r>
              <a:rPr lang="en-IN" sz="2000" dirty="0" err="1"/>
              <a:t>Iskander</a:t>
            </a:r>
            <a:r>
              <a:rPr lang="en-IN" sz="2000" dirty="0"/>
              <a:t>, eds. Pittsburgh, Pennsylvania: Materials Research Society.</a:t>
            </a:r>
            <a:br>
              <a:rPr lang="en-IN" sz="2000" dirty="0"/>
            </a:br>
            <a:r>
              <a:rPr lang="en-IN" sz="2000" dirty="0"/>
              <a:t>Agrawal, R. J. and L. T. </a:t>
            </a:r>
            <a:r>
              <a:rPr lang="en-IN" sz="2000" dirty="0" err="1"/>
              <a:t>Drzal</a:t>
            </a:r>
            <a:r>
              <a:rPr lang="en-IN" sz="2000" dirty="0"/>
              <a:t>. 1989. Effects of Microwave Processing on </a:t>
            </a:r>
            <a:r>
              <a:rPr lang="en-IN" sz="2000" dirty="0" err="1"/>
              <a:t>Fiber</a:t>
            </a:r>
            <a:r>
              <a:rPr lang="en-IN" sz="2000" dirty="0"/>
              <a:t>—Matrix Adhesion in Composites. Journal of Adhesion 29(1-4):63—79.</a:t>
            </a:r>
            <a:br>
              <a:rPr lang="en-IN" sz="2000" dirty="0"/>
            </a:br>
            <a:r>
              <a:rPr lang="en-IN" sz="2000" dirty="0"/>
              <a:t>Ahmad, I., R. Dalton, and D. Clark. 1991. Unique Application of Microwave Energy to the Processing of Ceramic Materials. Journal Microwave Power and Electromagnetic Energy. 26(3): 128—138.</a:t>
            </a:r>
            <a:r>
              <a:rPr lang="en-IN" sz="1400" dirty="0"/>
              <a:t/>
            </a:r>
            <a:br>
              <a:rPr lang="en-IN" sz="1400" dirty="0"/>
            </a:br>
            <a:endParaRPr lang="en-IN" sz="1400"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113</a:t>
            </a:fld>
            <a:endParaRPr lang="en-IN"/>
          </a:p>
        </p:txBody>
      </p:sp>
      <p:pic>
        <p:nvPicPr>
          <p:cNvPr id="5" name="Picture 4">
            <a:extLst>
              <a:ext uri="{FF2B5EF4-FFF2-40B4-BE49-F238E27FC236}">
                <a16:creationId xmlns:a16="http://schemas.microsoft.com/office/drawing/2014/main" id="{46CD341C-2B2C-40C4-AEF2-D03D80EC5F69}"/>
              </a:ext>
            </a:extLst>
          </p:cNvPr>
          <p:cNvPicPr>
            <a:picLocks noChangeAspect="1"/>
          </p:cNvPicPr>
          <p:nvPr/>
        </p:nvPicPr>
        <p:blipFill>
          <a:blip r:embed="rId2"/>
          <a:stretch>
            <a:fillRect/>
          </a:stretch>
        </p:blipFill>
        <p:spPr>
          <a:xfrm>
            <a:off x="10413138" y="5032171"/>
            <a:ext cx="1598689" cy="1208495"/>
          </a:xfrm>
          <a:prstGeom prst="rect">
            <a:avLst/>
          </a:prstGeom>
        </p:spPr>
      </p:pic>
    </p:spTree>
    <p:extLst>
      <p:ext uri="{BB962C8B-B14F-4D97-AF65-F5344CB8AC3E}">
        <p14:creationId xmlns:p14="http://schemas.microsoft.com/office/powerpoint/2010/main" val="346103094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2604081"/>
          </a:xfrm>
        </p:spPr>
        <p:txBody>
          <a:bodyPr/>
          <a:lstStyle/>
          <a:p>
            <a:r>
              <a:rPr lang="en-US" dirty="0" smtClean="0"/>
              <a:t>                       </a:t>
            </a:r>
            <a:r>
              <a:rPr lang="en-US" b="1" dirty="0" smtClean="0"/>
              <a:t>THANK </a:t>
            </a:r>
            <a:r>
              <a:rPr lang="en-US" b="1" dirty="0"/>
              <a:t>YOU</a:t>
            </a:r>
            <a:endParaRPr lang="en-IN" b="1"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114</a:t>
            </a:fld>
            <a:endParaRPr lang="en-IN"/>
          </a:p>
        </p:txBody>
      </p:sp>
      <p:pic>
        <p:nvPicPr>
          <p:cNvPr id="5" name="Picture 4">
            <a:extLst>
              <a:ext uri="{FF2B5EF4-FFF2-40B4-BE49-F238E27FC236}">
                <a16:creationId xmlns:a16="http://schemas.microsoft.com/office/drawing/2014/main" id="{46CD341C-2B2C-40C4-AEF2-D03D80EC5F69}"/>
              </a:ext>
            </a:extLst>
          </p:cNvPr>
          <p:cNvPicPr>
            <a:picLocks noChangeAspect="1"/>
          </p:cNvPicPr>
          <p:nvPr/>
        </p:nvPicPr>
        <p:blipFill>
          <a:blip r:embed="rId2"/>
          <a:stretch>
            <a:fillRect/>
          </a:stretch>
        </p:blipFill>
        <p:spPr>
          <a:xfrm>
            <a:off x="10413138" y="5032171"/>
            <a:ext cx="1598689" cy="1208495"/>
          </a:xfrm>
          <a:prstGeom prst="rect">
            <a:avLst/>
          </a:prstGeom>
        </p:spPr>
      </p:pic>
    </p:spTree>
    <p:extLst>
      <p:ext uri="{BB962C8B-B14F-4D97-AF65-F5344CB8AC3E}">
        <p14:creationId xmlns:p14="http://schemas.microsoft.com/office/powerpoint/2010/main" val="3592833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2717"/>
            <a:ext cx="11545889" cy="6405283"/>
          </a:xfrm>
        </p:spPr>
        <p:txBody>
          <a:bodyPr/>
          <a:lstStyle/>
          <a:p>
            <a:r>
              <a:rPr lang="en-US" dirty="0" smtClean="0"/>
              <a:t/>
            </a:r>
            <a:br>
              <a:rPr lang="en-US" dirty="0" smtClean="0"/>
            </a:br>
            <a:endParaRPr lang="en-IN" dirty="0"/>
          </a:p>
        </p:txBody>
      </p:sp>
      <p:sp>
        <p:nvSpPr>
          <p:cNvPr id="3" name="Content Placeholder 2"/>
          <p:cNvSpPr>
            <a:spLocks noGrp="1"/>
          </p:cNvSpPr>
          <p:nvPr>
            <p:ph idx="1"/>
          </p:nvPr>
        </p:nvSpPr>
        <p:spPr>
          <a:xfrm>
            <a:off x="766916" y="1356852"/>
            <a:ext cx="9585624" cy="5176683"/>
          </a:xfrm>
        </p:spPr>
        <p:txBody>
          <a:bodyPr/>
          <a:lstStyle/>
          <a:p>
            <a:pPr marL="0" indent="0">
              <a:buNone/>
            </a:pPr>
            <a:endParaRPr lang="en-IN" sz="1800" dirty="0" smtClean="0"/>
          </a:p>
          <a:p>
            <a:pPr>
              <a:buNone/>
            </a:pPr>
            <a:endParaRPr lang="en-IN" sz="1800" dirty="0" smtClean="0"/>
          </a:p>
        </p:txBody>
      </p:sp>
      <p:sp>
        <p:nvSpPr>
          <p:cNvPr id="5" name="Slide Number Placeholder 4"/>
          <p:cNvSpPr>
            <a:spLocks noGrp="1"/>
          </p:cNvSpPr>
          <p:nvPr>
            <p:ph type="sldNum" sz="quarter" idx="12"/>
          </p:nvPr>
        </p:nvSpPr>
        <p:spPr/>
        <p:txBody>
          <a:bodyPr/>
          <a:lstStyle/>
          <a:p>
            <a:fld id="{CA9F79F9-620A-454C-B44A-099229A02D1C}" type="slidenum">
              <a:rPr lang="en-IN" smtClean="0"/>
              <a:pPr/>
              <a:t>12</a:t>
            </a:fld>
            <a:endParaRPr lang="en-IN"/>
          </a:p>
        </p:txBody>
      </p:sp>
      <p:pic>
        <p:nvPicPr>
          <p:cNvPr id="8194" name="Picture 2" descr="LONG TRANSMISSION LINES&#10;• Line voltage is very high (&gt;100KV).&#10;• Length of an overhead line is more than 150Km.&#10;• Line 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4558"/>
            <a:ext cx="10352541" cy="64052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377171" y="4995650"/>
            <a:ext cx="1598689" cy="1265055"/>
          </a:xfrm>
          <a:prstGeom prst="rect">
            <a:avLst/>
          </a:prstGeom>
        </p:spPr>
      </p:pic>
    </p:spTree>
    <p:extLst>
      <p:ext uri="{BB962C8B-B14F-4D97-AF65-F5344CB8AC3E}">
        <p14:creationId xmlns:p14="http://schemas.microsoft.com/office/powerpoint/2010/main" val="890448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11545889" cy="6405283"/>
          </a:xfrm>
        </p:spPr>
        <p:txBody>
          <a:bodyPr/>
          <a:lstStyle/>
          <a:p>
            <a:endParaRPr lang="en-IN" dirty="0"/>
          </a:p>
        </p:txBody>
      </p:sp>
      <p:sp>
        <p:nvSpPr>
          <p:cNvPr id="3" name="Content Placeholder 2"/>
          <p:cNvSpPr>
            <a:spLocks noGrp="1"/>
          </p:cNvSpPr>
          <p:nvPr>
            <p:ph idx="1"/>
          </p:nvPr>
        </p:nvSpPr>
        <p:spPr>
          <a:xfrm>
            <a:off x="766918" y="1135056"/>
            <a:ext cx="7672232" cy="5501148"/>
          </a:xfrm>
        </p:spPr>
        <p:txBody>
          <a:bodyPr/>
          <a:lstStyle/>
          <a:p>
            <a:pPr marL="0" indent="0">
              <a:buNone/>
            </a:pPr>
            <a:endParaRPr lang="en-US" sz="1800" dirty="0" smtClean="0"/>
          </a:p>
          <a:p>
            <a:pPr>
              <a:buNone/>
            </a:pPr>
            <a:endParaRPr lang="en-IN" sz="1800" dirty="0" smtClean="0"/>
          </a:p>
        </p:txBody>
      </p:sp>
      <p:sp>
        <p:nvSpPr>
          <p:cNvPr id="5" name="Slide Number Placeholder 4"/>
          <p:cNvSpPr>
            <a:spLocks noGrp="1"/>
          </p:cNvSpPr>
          <p:nvPr>
            <p:ph type="sldNum" sz="quarter" idx="12"/>
          </p:nvPr>
        </p:nvSpPr>
        <p:spPr/>
        <p:txBody>
          <a:bodyPr/>
          <a:lstStyle/>
          <a:p>
            <a:fld id="{CA9F79F9-620A-454C-B44A-099229A02D1C}" type="slidenum">
              <a:rPr lang="en-IN" smtClean="0"/>
              <a:pPr/>
              <a:t>13</a:t>
            </a:fld>
            <a:endParaRPr lang="en-IN"/>
          </a:p>
        </p:txBody>
      </p:sp>
      <p:pic>
        <p:nvPicPr>
          <p:cNvPr id="9224" name="Picture 8" descr="transmission-lines-3-638.jpg (638×4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388189" cy="55929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56470" y="5061708"/>
            <a:ext cx="1598689" cy="1265055"/>
          </a:xfrm>
          <a:prstGeom prst="rect">
            <a:avLst/>
          </a:prstGeom>
        </p:spPr>
      </p:pic>
    </p:spTree>
    <p:extLst>
      <p:ext uri="{BB962C8B-B14F-4D97-AF65-F5344CB8AC3E}">
        <p14:creationId xmlns:p14="http://schemas.microsoft.com/office/powerpoint/2010/main" val="890448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11545889" cy="6405283"/>
          </a:xfrm>
        </p:spPr>
        <p:txBody>
          <a:bodyPr/>
          <a:lstStyle/>
          <a:p>
            <a:r>
              <a:rPr lang="en-US" dirty="0" smtClean="0"/>
              <a:t/>
            </a:r>
            <a:br>
              <a:rPr lang="en-US" dirty="0" smtClean="0"/>
            </a:br>
            <a:endParaRPr lang="en-IN" dirty="0"/>
          </a:p>
        </p:txBody>
      </p:sp>
      <p:sp>
        <p:nvSpPr>
          <p:cNvPr id="3" name="Content Placeholder 2"/>
          <p:cNvSpPr>
            <a:spLocks noGrp="1"/>
          </p:cNvSpPr>
          <p:nvPr>
            <p:ph idx="1"/>
          </p:nvPr>
        </p:nvSpPr>
        <p:spPr>
          <a:xfrm>
            <a:off x="766916" y="1356852"/>
            <a:ext cx="9585624" cy="5176683"/>
          </a:xfrm>
        </p:spPr>
        <p:txBody>
          <a:bodyPr/>
          <a:lstStyle/>
          <a:p>
            <a:pPr marL="0" indent="0">
              <a:buNone/>
            </a:pPr>
            <a:endParaRPr lang="en-US" sz="1800" dirty="0" smtClean="0"/>
          </a:p>
          <a:p>
            <a:pPr>
              <a:buNone/>
            </a:pPr>
            <a:endParaRPr lang="en-IN" sz="1800" dirty="0" smtClean="0"/>
          </a:p>
        </p:txBody>
      </p:sp>
      <p:sp>
        <p:nvSpPr>
          <p:cNvPr id="5" name="Slide Number Placeholder 4"/>
          <p:cNvSpPr>
            <a:spLocks noGrp="1"/>
          </p:cNvSpPr>
          <p:nvPr>
            <p:ph type="sldNum" sz="quarter" idx="12"/>
          </p:nvPr>
        </p:nvSpPr>
        <p:spPr/>
        <p:txBody>
          <a:bodyPr/>
          <a:lstStyle/>
          <a:p>
            <a:fld id="{CA9F79F9-620A-454C-B44A-099229A02D1C}" type="slidenum">
              <a:rPr lang="en-IN" smtClean="0"/>
              <a:pPr/>
              <a:t>14</a:t>
            </a:fld>
            <a:endParaRPr lang="en-IN"/>
          </a:p>
        </p:txBody>
      </p:sp>
      <p:pic>
        <p:nvPicPr>
          <p:cNvPr id="8" name="Picture 7">
            <a:extLst>
              <a:ext uri="{FF2B5EF4-FFF2-40B4-BE49-F238E27FC236}">
                <a16:creationId xmlns:a16="http://schemas.microsoft.com/office/drawing/2014/main" id="{46CD341C-2B2C-40C4-AEF2-D03D80EC5F69}"/>
              </a:ext>
            </a:extLst>
          </p:cNvPr>
          <p:cNvPicPr>
            <a:picLocks noChangeAspect="1"/>
          </p:cNvPicPr>
          <p:nvPr/>
        </p:nvPicPr>
        <p:blipFill>
          <a:blip r:embed="rId2"/>
          <a:stretch>
            <a:fillRect/>
          </a:stretch>
        </p:blipFill>
        <p:spPr>
          <a:xfrm>
            <a:off x="10445229" y="5268480"/>
            <a:ext cx="1598689" cy="1265055"/>
          </a:xfrm>
          <a:prstGeom prst="rect">
            <a:avLst/>
          </a:prstGeom>
        </p:spPr>
      </p:pic>
      <p:pic>
        <p:nvPicPr>
          <p:cNvPr id="10242" name="Picture 2" descr="Calculation of Line parameters&#10;a) Resistance per unit length&#10; For dc current flow the surface current density is uni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09549"/>
            <a:ext cx="10315463" cy="5754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448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975" y="387013"/>
            <a:ext cx="11545889" cy="6405283"/>
          </a:xfrm>
        </p:spPr>
        <p:txBody>
          <a:bodyPr/>
          <a:lstStyle/>
          <a:p>
            <a:r>
              <a:rPr lang="en-US" dirty="0" smtClean="0"/>
              <a:t/>
            </a:r>
            <a:br>
              <a:rPr lang="en-US" dirty="0" smtClean="0"/>
            </a:br>
            <a:endParaRPr lang="en-IN" dirty="0"/>
          </a:p>
        </p:txBody>
      </p:sp>
      <p:sp>
        <p:nvSpPr>
          <p:cNvPr id="3" name="Content Placeholder 2"/>
          <p:cNvSpPr>
            <a:spLocks noGrp="1"/>
          </p:cNvSpPr>
          <p:nvPr>
            <p:ph idx="1"/>
          </p:nvPr>
        </p:nvSpPr>
        <p:spPr>
          <a:xfrm>
            <a:off x="766916" y="1356852"/>
            <a:ext cx="9585624" cy="5176683"/>
          </a:xfrm>
        </p:spPr>
        <p:txBody>
          <a:bodyPr/>
          <a:lstStyle/>
          <a:p>
            <a:pPr marL="0" indent="0">
              <a:buNone/>
            </a:pPr>
            <a:endParaRPr lang="en-US" sz="1800" dirty="0" smtClean="0"/>
          </a:p>
          <a:p>
            <a:pPr>
              <a:buNone/>
            </a:pPr>
            <a:endParaRPr lang="en-IN" sz="1800" dirty="0" smtClean="0"/>
          </a:p>
        </p:txBody>
      </p:sp>
      <p:sp>
        <p:nvSpPr>
          <p:cNvPr id="5" name="Slide Number Placeholder 4"/>
          <p:cNvSpPr>
            <a:spLocks noGrp="1"/>
          </p:cNvSpPr>
          <p:nvPr>
            <p:ph type="sldNum" sz="quarter" idx="12"/>
          </p:nvPr>
        </p:nvSpPr>
        <p:spPr/>
        <p:txBody>
          <a:bodyPr/>
          <a:lstStyle/>
          <a:p>
            <a:fld id="{CA9F79F9-620A-454C-B44A-099229A02D1C}" type="slidenum">
              <a:rPr lang="en-IN" smtClean="0"/>
              <a:pPr/>
              <a:t>15</a:t>
            </a:fld>
            <a:endParaRPr lang="en-IN"/>
          </a:p>
        </p:txBody>
      </p:sp>
      <p:sp>
        <p:nvSpPr>
          <p:cNvPr id="4" name="AutoShape 2" descr="a) Resistance per unit length(R) cont…&#10;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AutoShape 4" descr="a) Resistance per unit length(R) cont…&#10;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AutoShape 6" descr="a) Resistance per unit length(R) cont…&#10;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AutoShape 8" descr="a) Resistance per unit length(R) cont…&#10;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 name="AutoShape 10" descr="a) Resistance per unit length(R) cont…&#10; "/>
          <p:cNvSpPr>
            <a:spLocks noChangeAspect="1" noChangeArrowheads="1"/>
          </p:cNvSpPr>
          <p:nvPr/>
        </p:nvSpPr>
        <p:spPr bwMode="auto">
          <a:xfrm>
            <a:off x="765174" y="465137"/>
            <a:ext cx="418782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AutoShape 12" descr="a) Resistance per unit length(R) cont…&#10;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1278" name="Picture 14" descr="a) Resistance per unit length(R) cont…&#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4" y="0"/>
            <a:ext cx="10419214" cy="57826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56470" y="5150159"/>
            <a:ext cx="1598689" cy="1265055"/>
          </a:xfrm>
          <a:prstGeom prst="rect">
            <a:avLst/>
          </a:prstGeom>
        </p:spPr>
      </p:pic>
    </p:spTree>
    <p:extLst>
      <p:ext uri="{BB962C8B-B14F-4D97-AF65-F5344CB8AC3E}">
        <p14:creationId xmlns:p14="http://schemas.microsoft.com/office/powerpoint/2010/main" val="890448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11545889" cy="6405283"/>
          </a:xfrm>
        </p:spPr>
        <p:txBody>
          <a:bodyPr/>
          <a:lstStyle/>
          <a:p>
            <a:r>
              <a:rPr lang="en-US" dirty="0" smtClean="0"/>
              <a:t/>
            </a:r>
            <a:br>
              <a:rPr lang="en-US" dirty="0" smtClean="0"/>
            </a:br>
            <a:endParaRPr lang="en-IN" dirty="0"/>
          </a:p>
        </p:txBody>
      </p:sp>
      <p:sp>
        <p:nvSpPr>
          <p:cNvPr id="3" name="Content Placeholder 2"/>
          <p:cNvSpPr>
            <a:spLocks noGrp="1"/>
          </p:cNvSpPr>
          <p:nvPr>
            <p:ph idx="1"/>
          </p:nvPr>
        </p:nvSpPr>
        <p:spPr>
          <a:xfrm>
            <a:off x="843710" y="526318"/>
            <a:ext cx="16186506" cy="10124126"/>
          </a:xfrm>
        </p:spPr>
        <p:txBody>
          <a:bodyPr>
            <a:normAutofit/>
          </a:bodyPr>
          <a:lstStyle/>
          <a:p>
            <a:pPr>
              <a:buNone/>
            </a:pPr>
            <a:endParaRPr lang="en-IN" sz="1800" dirty="0" smtClean="0"/>
          </a:p>
          <a:p>
            <a:pPr>
              <a:buNone/>
            </a:pPr>
            <a:endParaRPr lang="en-IN" sz="1800" dirty="0" smtClean="0"/>
          </a:p>
        </p:txBody>
      </p:sp>
      <p:sp>
        <p:nvSpPr>
          <p:cNvPr id="5" name="Slide Number Placeholder 4"/>
          <p:cNvSpPr>
            <a:spLocks noGrp="1"/>
          </p:cNvSpPr>
          <p:nvPr>
            <p:ph type="sldNum" sz="quarter" idx="12"/>
          </p:nvPr>
        </p:nvSpPr>
        <p:spPr/>
        <p:txBody>
          <a:bodyPr/>
          <a:lstStyle/>
          <a:p>
            <a:fld id="{CA9F79F9-620A-454C-B44A-099229A02D1C}" type="slidenum">
              <a:rPr lang="en-IN" smtClean="0"/>
              <a:pPr/>
              <a:t>16</a:t>
            </a:fld>
            <a:endParaRPr lang="en-IN"/>
          </a:p>
        </p:txBody>
      </p:sp>
      <p:pic>
        <p:nvPicPr>
          <p:cNvPr id="12290" name="Picture 2" descr="• The real part represents the series surface resistance which is&#10;independent of dimension it is a property of conducto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3141"/>
            <a:ext cx="10445229" cy="6213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19270" y="5194730"/>
            <a:ext cx="1598689" cy="1265055"/>
          </a:xfrm>
          <a:prstGeom prst="rect">
            <a:avLst/>
          </a:prstGeom>
        </p:spPr>
      </p:pic>
    </p:spTree>
    <p:extLst>
      <p:ext uri="{BB962C8B-B14F-4D97-AF65-F5344CB8AC3E}">
        <p14:creationId xmlns:p14="http://schemas.microsoft.com/office/powerpoint/2010/main" val="890448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11545889" cy="6405283"/>
          </a:xfrm>
        </p:spPr>
        <p:txBody>
          <a:bodyPr/>
          <a:lstStyle/>
          <a:p>
            <a:r>
              <a:rPr lang="en-US" dirty="0" smtClean="0"/>
              <a:t/>
            </a:r>
            <a:br>
              <a:rPr lang="en-US" dirty="0" smtClean="0"/>
            </a:br>
            <a:endParaRPr lang="en-IN" dirty="0"/>
          </a:p>
        </p:txBody>
      </p:sp>
      <p:sp>
        <p:nvSpPr>
          <p:cNvPr id="3" name="Content Placeholder 2"/>
          <p:cNvSpPr>
            <a:spLocks noGrp="1"/>
          </p:cNvSpPr>
          <p:nvPr>
            <p:ph idx="1"/>
          </p:nvPr>
        </p:nvSpPr>
        <p:spPr>
          <a:xfrm>
            <a:off x="365760" y="253218"/>
            <a:ext cx="9986780" cy="6280317"/>
          </a:xfrm>
        </p:spPr>
        <p:txBody>
          <a:bodyPr>
            <a:normAutofit/>
          </a:bodyPr>
          <a:lstStyle/>
          <a:p>
            <a:pPr>
              <a:buNone/>
            </a:pPr>
            <a:endParaRPr lang="en-US" sz="1800" dirty="0" smtClean="0"/>
          </a:p>
          <a:p>
            <a:pPr>
              <a:buNone/>
            </a:pPr>
            <a:endParaRPr lang="en-IN" sz="1800" dirty="0" smtClean="0"/>
          </a:p>
        </p:txBody>
      </p:sp>
      <p:sp>
        <p:nvSpPr>
          <p:cNvPr id="5" name="Slide Number Placeholder 4"/>
          <p:cNvSpPr>
            <a:spLocks noGrp="1"/>
          </p:cNvSpPr>
          <p:nvPr>
            <p:ph type="sldNum" sz="quarter" idx="12"/>
          </p:nvPr>
        </p:nvSpPr>
        <p:spPr/>
        <p:txBody>
          <a:bodyPr/>
          <a:lstStyle/>
          <a:p>
            <a:fld id="{CA9F79F9-620A-454C-B44A-099229A02D1C}" type="slidenum">
              <a:rPr lang="en-IN" smtClean="0"/>
              <a:pPr/>
              <a:t>17</a:t>
            </a:fld>
            <a:endParaRPr lang="en-IN"/>
          </a:p>
        </p:txBody>
      </p:sp>
      <p:pic>
        <p:nvPicPr>
          <p:cNvPr id="7" name="Picture 6">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352539" y="4959915"/>
            <a:ext cx="1839461" cy="1208495"/>
          </a:xfrm>
          <a:prstGeom prst="rect">
            <a:avLst/>
          </a:prstGeom>
        </p:spPr>
      </p:pic>
      <p:pic>
        <p:nvPicPr>
          <p:cNvPr id="1026" name="Picture 2" descr="b) Inductance per unit length(L)&#10;• Inductance of a conductor is ratio of flux&#10;linkage to the current flow.&#10;• Current can 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0352539" cy="6261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448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2050" name="Picture 2" descr="• Capacitance C=Q/V&#10;• Two conductors form an capacitor with&#10;surface charge density each of Q/W.&#10;c) Capacitance per unit 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350" y="0"/>
            <a:ext cx="12325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18</a:t>
            </a:fld>
            <a:endParaRPr lang="en-IN"/>
          </a:p>
        </p:txBody>
      </p:sp>
      <p:pic>
        <p:nvPicPr>
          <p:cNvPr id="7" name="Picture 6">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246629" y="5405706"/>
            <a:ext cx="1598689" cy="126505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IN"/>
          </a:p>
        </p:txBody>
      </p:sp>
      <p:pic>
        <p:nvPicPr>
          <p:cNvPr id="3074" name="Picture 2" descr="• Inverse of parallel resistance of the line.&#10;d) Conductance per unit length(G)&#10;)/( mS&#10;d&#10;w&#10;G&#10;w&#10;d&#10;R&#10;IRV&#10;d&#10;Vw&#10;ESJSI&#10;EJ&#10;d&#10;V&#10;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19</a:t>
            </a:fld>
            <a:endParaRPr lang="en-IN"/>
          </a:p>
        </p:txBody>
      </p:sp>
      <p:pic>
        <p:nvPicPr>
          <p:cNvPr id="9" name="Picture 8">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246629" y="5405706"/>
            <a:ext cx="1598689" cy="126505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3483" cy="6858000"/>
          </a:xfrm>
        </p:spPr>
        <p:txBody>
          <a:bodyPr/>
          <a:lstStyle/>
          <a:p>
            <a:pPr algn="ctr"/>
            <a:r>
              <a:rPr lang="en-US" sz="3600" b="1" dirty="0" smtClean="0"/>
              <a:t/>
            </a:r>
            <a:br>
              <a:rPr lang="en-US" sz="3600" b="1" dirty="0" smtClean="0"/>
            </a:br>
            <a:endParaRPr lang="en-IN" sz="3600" b="1" dirty="0"/>
          </a:p>
        </p:txBody>
      </p:sp>
      <p:sp>
        <p:nvSpPr>
          <p:cNvPr id="3" name="Content Placeholder 2"/>
          <p:cNvSpPr>
            <a:spLocks noGrp="1"/>
          </p:cNvSpPr>
          <p:nvPr>
            <p:ph idx="1"/>
          </p:nvPr>
        </p:nvSpPr>
        <p:spPr>
          <a:xfrm>
            <a:off x="337625" y="211016"/>
            <a:ext cx="11549575" cy="6358596"/>
          </a:xfrm>
        </p:spPr>
        <p:txBody>
          <a:bodyPr>
            <a:normAutofit/>
          </a:bodyPr>
          <a:lstStyle/>
          <a:p>
            <a:pPr algn="ctr">
              <a:buNone/>
            </a:pPr>
            <a:r>
              <a:rPr lang="en-US" sz="3200" dirty="0" smtClean="0"/>
              <a:t>Table of Contents</a:t>
            </a:r>
          </a:p>
          <a:p>
            <a:pPr>
              <a:buNone/>
            </a:pPr>
            <a:endParaRPr lang="en-US" sz="3200" dirty="0" smtClean="0"/>
          </a:p>
          <a:p>
            <a:r>
              <a:rPr lang="en-IN" sz="3000" dirty="0" smtClean="0"/>
              <a:t>   </a:t>
            </a:r>
          </a:p>
          <a:p>
            <a:r>
              <a:rPr lang="en-US" b="1" dirty="0" smtClean="0"/>
              <a:t>High </a:t>
            </a:r>
            <a:r>
              <a:rPr lang="en-US" b="1" dirty="0"/>
              <a:t>Frequency Transmission lines and Wave guides </a:t>
            </a:r>
            <a:r>
              <a:rPr lang="en-US" dirty="0"/>
              <a:t>: The Lumped –Element Circuit model for a Transmission line. Wave propagation. The lossless line. Field Analysis of Co-ax Transmission Lines. R, L. C. G parameters of Co-ax&amp; Two wire Transmission Lines. Terminated lossless transmission line. Transmission line as circuit element. The Smith Chart. Solution of Transmission line problems using Smith Chart. Single Stub and Double Stub matching. </a:t>
            </a:r>
            <a:r>
              <a:rPr lang="en-US" dirty="0" err="1"/>
              <a:t>Lowloss</a:t>
            </a:r>
            <a:r>
              <a:rPr lang="en-US" dirty="0"/>
              <a:t> line. </a:t>
            </a:r>
          </a:p>
          <a:p>
            <a:r>
              <a:rPr lang="en-US" b="1" dirty="0"/>
              <a:t>Wave guides </a:t>
            </a:r>
            <a:r>
              <a:rPr lang="en-US" dirty="0"/>
              <a:t>: Rectangular waveguide, Field solution for TE and TM modes, Field patterns power flow through waveguide. Attenuation due to conductor and dielectric losses. Design of Rectangular waveguide to support Dominant TE10 only. </a:t>
            </a:r>
            <a:r>
              <a:rPr lang="en-IN" dirty="0" smtClean="0"/>
              <a:t>manager.</a:t>
            </a:r>
          </a:p>
          <a:p>
            <a:pPr lvl="1">
              <a:buNone/>
            </a:pPr>
            <a:endParaRPr lang="en-IN" dirty="0" smtClean="0"/>
          </a:p>
          <a:p>
            <a:pPr lvl="1">
              <a:buNone/>
            </a:pPr>
            <a:r>
              <a:rPr lang="en-US" sz="2000" dirty="0" smtClean="0"/>
              <a:t> </a:t>
            </a:r>
            <a:r>
              <a:rPr lang="en-IN" sz="2000" dirty="0" smtClean="0"/>
              <a:t>   </a:t>
            </a:r>
            <a:r>
              <a:rPr lang="en-IN" dirty="0"/>
              <a:t>TEM mode in Co-</a:t>
            </a:r>
            <a:r>
              <a:rPr lang="en-IN" dirty="0" err="1"/>
              <a:t>ax</a:t>
            </a:r>
            <a:r>
              <a:rPr lang="en-IN" dirty="0"/>
              <a:t> line. Cylindrical waveguide - Dominant Mode. Design of Cylindrical Waveguide to support Dominant TE11 mode. Microwave Resonator : Rectangular Waveguide Cavities. Resonant frequencies and of Cavity Supporting. Dominant mode only. Excitation of waveguide and Resonators (in </a:t>
            </a:r>
            <a:r>
              <a:rPr lang="en-IN" dirty="0" err="1"/>
              <a:t>princle</a:t>
            </a:r>
            <a:r>
              <a:rPr lang="en-IN" dirty="0"/>
              <a:t> only) Waveguide Components: Power Dividers and Directional Couplers : Basic Properties. The T-Junction Power Divider. Waveguide Directional Couplers. Fixed and Precision Variable Attenuator. Ferrite, </a:t>
            </a:r>
            <a:r>
              <a:rPr lang="en-IN" dirty="0" err="1"/>
              <a:t>Fermle</a:t>
            </a:r>
            <a:r>
              <a:rPr lang="en-IN" dirty="0"/>
              <a:t> Isolator . Principle of </a:t>
            </a:r>
            <a:r>
              <a:rPr lang="en-IN" dirty="0" err="1"/>
              <a:t>Operationing</a:t>
            </a:r>
            <a:r>
              <a:rPr lang="en-IN" dirty="0"/>
              <a:t>. </a:t>
            </a:r>
          </a:p>
        </p:txBody>
      </p:sp>
      <p:sp>
        <p:nvSpPr>
          <p:cNvPr id="4" name="Slide Number Placeholder 3"/>
          <p:cNvSpPr>
            <a:spLocks noGrp="1"/>
          </p:cNvSpPr>
          <p:nvPr>
            <p:ph type="sldNum" sz="quarter" idx="12"/>
          </p:nvPr>
        </p:nvSpPr>
        <p:spPr/>
        <p:txBody>
          <a:bodyPr/>
          <a:lstStyle/>
          <a:p>
            <a:fld id="{CA9F79F9-620A-454C-B44A-099229A02D1C}" type="slidenum">
              <a:rPr lang="en-IN" smtClean="0"/>
              <a:pPr/>
              <a:t>2</a:t>
            </a:fld>
            <a:endParaRPr lang="en-IN"/>
          </a:p>
        </p:txBody>
      </p:sp>
      <p:sp>
        <p:nvSpPr>
          <p:cNvPr id="6" name="Oval 5"/>
          <p:cNvSpPr/>
          <p:nvPr/>
        </p:nvSpPr>
        <p:spPr>
          <a:xfrm>
            <a:off x="0" y="1308296"/>
            <a:ext cx="886264" cy="304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01</a:t>
            </a:r>
            <a:endParaRPr lang="en-IN" sz="2400" b="1" dirty="0"/>
          </a:p>
        </p:txBody>
      </p:sp>
      <p:sp>
        <p:nvSpPr>
          <p:cNvPr id="8" name="Oval 7"/>
          <p:cNvSpPr/>
          <p:nvPr/>
        </p:nvSpPr>
        <p:spPr>
          <a:xfrm>
            <a:off x="231334" y="4545148"/>
            <a:ext cx="829994" cy="251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02</a:t>
            </a:r>
            <a:endParaRPr lang="en-IN" sz="2400" b="1" dirty="0"/>
          </a:p>
        </p:txBody>
      </p:sp>
      <p:pic>
        <p:nvPicPr>
          <p:cNvPr id="9" name="Picture 8">
            <a:extLst>
              <a:ext uri="{FF2B5EF4-FFF2-40B4-BE49-F238E27FC236}">
                <a16:creationId xmlns:a16="http://schemas.microsoft.com/office/drawing/2014/main" id="{46CD341C-2B2C-40C4-AEF2-D03D80EC5F69}"/>
              </a:ext>
            </a:extLst>
          </p:cNvPr>
          <p:cNvPicPr>
            <a:picLocks noChangeAspect="1"/>
          </p:cNvPicPr>
          <p:nvPr/>
        </p:nvPicPr>
        <p:blipFill>
          <a:blip r:embed="rId2"/>
          <a:stretch>
            <a:fillRect/>
          </a:stretch>
        </p:blipFill>
        <p:spPr>
          <a:xfrm>
            <a:off x="10103982" y="211016"/>
            <a:ext cx="1598689" cy="120849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58630"/>
          </a:xfrm>
        </p:spPr>
        <p:txBody>
          <a:bodyPr>
            <a:normAutofit fontScale="90000"/>
          </a:bodyPr>
          <a:lstStyle/>
          <a:p>
            <a:r>
              <a:rPr lang="en-US" sz="3200" dirty="0" smtClean="0"/>
              <a:t> </a:t>
            </a:r>
            <a:r>
              <a:rPr lang="en-IN" sz="3200" dirty="0" smtClean="0"/>
              <a:t/>
            </a:r>
            <a:br>
              <a:rPr lang="en-IN" sz="3200" dirty="0" smtClean="0"/>
            </a:br>
            <a:r>
              <a:rPr lang="en-IN" dirty="0" smtClean="0"/>
              <a:t/>
            </a:r>
            <a:br>
              <a:rPr lang="en-IN" dirty="0" smtClean="0"/>
            </a:br>
            <a:endParaRPr lang="en-IN" dirty="0"/>
          </a:p>
        </p:txBody>
      </p:sp>
      <p:pic>
        <p:nvPicPr>
          <p:cNvPr id="4098" name="Picture 2" descr="Line parameters&#1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800" y="0"/>
            <a:ext cx="9711034" cy="648432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20</a:t>
            </a:fld>
            <a:endParaRPr lang="en-IN"/>
          </a:p>
        </p:txBody>
      </p:sp>
      <p:pic>
        <p:nvPicPr>
          <p:cNvPr id="5" name="Picture 3" descr="C:\Users\user\Documents\download (1).jpg"/>
          <p:cNvPicPr>
            <a:picLocks noChangeAspect="1" noChangeArrowheads="1"/>
          </p:cNvPicPr>
          <p:nvPr/>
        </p:nvPicPr>
        <p:blipFill>
          <a:blip r:embed="rId3"/>
          <a:srcRect/>
          <a:stretch>
            <a:fillRect/>
          </a:stretch>
        </p:blipFill>
        <p:spPr bwMode="auto">
          <a:xfrm>
            <a:off x="10408696" y="5050085"/>
            <a:ext cx="1905000" cy="14097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58630"/>
          </a:xfrm>
        </p:spPr>
        <p:txBody>
          <a:bodyPr>
            <a:normAutofit fontScale="90000"/>
          </a:bodyPr>
          <a:lstStyle/>
          <a:p>
            <a:r>
              <a:rPr lang="en-IN" sz="3200" dirty="0" smtClean="0"/>
              <a:t/>
            </a:r>
            <a:br>
              <a:rPr lang="en-IN" sz="3200" dirty="0" smtClean="0"/>
            </a:br>
            <a:r>
              <a:rPr lang="en-IN" dirty="0" smtClean="0"/>
              <a:t/>
            </a:r>
            <a:br>
              <a:rPr lang="en-IN" dirty="0" smtClean="0"/>
            </a:br>
            <a:endParaRPr lang="en-IN" dirty="0"/>
          </a:p>
        </p:txBody>
      </p:sp>
      <p:pic>
        <p:nvPicPr>
          <p:cNvPr id="5126" name="Picture 6" descr="Transmission line equations&#10;• Line equations are derived by assuming large number of short&#10;segments.&#10;• The total series i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26" y="1"/>
            <a:ext cx="1216587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21</a:t>
            </a:fld>
            <a:endParaRPr lang="en-IN"/>
          </a:p>
        </p:txBody>
      </p:sp>
      <p:pic>
        <p:nvPicPr>
          <p:cNvPr id="10" name="Picture 9">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93311" y="5758403"/>
            <a:ext cx="1598689" cy="126505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58630"/>
          </a:xfrm>
        </p:spPr>
        <p:txBody>
          <a:bodyPr>
            <a:normAutofit fontScale="90000"/>
          </a:bodyPr>
          <a:lstStyle/>
          <a:p>
            <a:r>
              <a:rPr lang="en-IN" sz="3200" dirty="0" smtClean="0"/>
              <a:t/>
            </a:r>
            <a:br>
              <a:rPr lang="en-IN" sz="3200" dirty="0" smtClean="0"/>
            </a:br>
            <a:r>
              <a:rPr lang="en-IN" dirty="0" smtClean="0"/>
              <a:t/>
            </a:r>
            <a:br>
              <a:rPr lang="en-IN" dirty="0" smtClean="0"/>
            </a:br>
            <a:endParaRPr lang="en-IN" dirty="0"/>
          </a:p>
        </p:txBody>
      </p:sp>
      <p:pic>
        <p:nvPicPr>
          <p:cNvPr id="6146" name="Picture 2" descr="• By using the taylor expansion for V(l+Δl) about&#10;l. V(l+Δl)=V(l).&#10;• By combining the two differential equations&#10;• The so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7566"/>
            <a:ext cx="12192000" cy="693637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22</a:t>
            </a:fld>
            <a:endParaRPr lang="en-IN"/>
          </a:p>
        </p:txBody>
      </p:sp>
      <p:pic>
        <p:nvPicPr>
          <p:cNvPr id="7" name="Picture 6">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93311" y="5405706"/>
            <a:ext cx="1598689" cy="126505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58630"/>
          </a:xfrm>
        </p:spPr>
        <p:txBody>
          <a:bodyPr>
            <a:normAutofit fontScale="90000"/>
          </a:bodyPr>
          <a:lstStyle/>
          <a:p>
            <a:r>
              <a:rPr lang="en-IN" sz="3200" dirty="0" smtClean="0"/>
              <a:t/>
            </a:r>
            <a:br>
              <a:rPr lang="en-IN" sz="3200" dirty="0" smtClean="0"/>
            </a:br>
            <a:r>
              <a:rPr lang="en-IN" dirty="0" smtClean="0"/>
              <a:t/>
            </a:r>
            <a:br>
              <a:rPr lang="en-IN" dirty="0" smtClean="0"/>
            </a:br>
            <a:endParaRPr lang="en-IN" dirty="0"/>
          </a:p>
        </p:txBody>
      </p:sp>
      <p:pic>
        <p:nvPicPr>
          <p:cNvPr id="9218" name="Picture 2" descr="• The characteristic impedance of a line is independent of&#10;location on the line and depends only on line&#10;parameters.&#10;• Ch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23</a:t>
            </a:fld>
            <a:endParaRPr lang="en-IN"/>
          </a:p>
        </p:txBody>
      </p:sp>
      <p:pic>
        <p:nvPicPr>
          <p:cNvPr id="7" name="Picture 6">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93311" y="5405706"/>
            <a:ext cx="1598689" cy="126505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58630"/>
          </a:xfrm>
        </p:spPr>
        <p:txBody>
          <a:bodyPr>
            <a:normAutofit fontScale="90000"/>
          </a:bodyPr>
          <a:lstStyle/>
          <a:p>
            <a:r>
              <a:rPr lang="en-IN" sz="3200" dirty="0" smtClean="0"/>
              <a:t/>
            </a:r>
            <a:br>
              <a:rPr lang="en-IN" sz="3200" dirty="0" smtClean="0"/>
            </a:br>
            <a:r>
              <a:rPr lang="en-IN" dirty="0" smtClean="0"/>
              <a:t/>
            </a:r>
            <a:br>
              <a:rPr lang="en-IN" dirty="0" smtClean="0"/>
            </a:br>
            <a:endParaRPr lang="en-IN" dirty="0"/>
          </a:p>
        </p:txBody>
      </p:sp>
      <p:pic>
        <p:nvPicPr>
          <p:cNvPr id="10242" name="Picture 2" descr="Types of transmission lines&#10;1. Lossless transmission line (α=0).&#10;2. Infinite long transmission line (No reflection&#10;from l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
            <a:ext cx="1233133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24</a:t>
            </a:fld>
            <a:endParaRPr lang="en-IN"/>
          </a:p>
        </p:txBody>
      </p:sp>
      <p:pic>
        <p:nvPicPr>
          <p:cNvPr id="7" name="Picture 6">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93311" y="5405706"/>
            <a:ext cx="1598689" cy="126505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IN" dirty="0"/>
          </a:p>
        </p:txBody>
      </p:sp>
      <p:pic>
        <p:nvPicPr>
          <p:cNvPr id="11266" name="Picture 2" descr="1. Lossless transmission line&#10;• R=0 and G=0 we leads to α=0.&#10;• Line is made of pure conductor.&#10;• Practically not existing ..."/>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0" y="0"/>
            <a:ext cx="12175375"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CA9F79F9-620A-454C-B44A-099229A02D1C}" type="slidenum">
              <a:rPr lang="en-IN" smtClean="0"/>
              <a:pPr/>
              <a:t>25</a:t>
            </a:fld>
            <a:endParaRPr lang="en-IN"/>
          </a:p>
        </p:txBody>
      </p:sp>
      <p:pic>
        <p:nvPicPr>
          <p:cNvPr id="11" name="Picture 10">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93311" y="5405706"/>
            <a:ext cx="1598689" cy="126505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marL="0" indent="0">
              <a:buNone/>
            </a:pPr>
            <a:endParaRPr lang="en-US" dirty="0" smtClean="0"/>
          </a:p>
          <a:p>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26</a:t>
            </a:fld>
            <a:endParaRPr lang="en-IN"/>
          </a:p>
        </p:txBody>
      </p:sp>
      <p:pic>
        <p:nvPicPr>
          <p:cNvPr id="12290" name="Picture 2" descr="Smith Chart&#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10800" cy="62964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08735" y="5113054"/>
            <a:ext cx="1598689" cy="126505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smtClean="0"/>
          </a:p>
        </p:txBody>
      </p:sp>
      <p:pic>
        <p:nvPicPr>
          <p:cNvPr id="13314" name="Picture 2" descr="Smith Chart&#10;• Smith Chart was developed in 1939 by P. Smith at Bell Telephone Laboratory USA.&#10;• The Smith Chart has been 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97687"/>
            <a:ext cx="10680700" cy="640958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27</a:t>
            </a:fld>
            <a:endParaRPr lang="en-IN"/>
          </a:p>
        </p:txBody>
      </p:sp>
      <p:pic>
        <p:nvPicPr>
          <p:cNvPr id="7" name="Picture 6">
            <a:extLst>
              <a:ext uri="{FF2B5EF4-FFF2-40B4-BE49-F238E27FC236}">
                <a16:creationId xmlns:a16="http://schemas.microsoft.com/office/drawing/2014/main" id="{46CD341C-2B2C-40C4-AEF2-D03D80EC5F69}"/>
              </a:ext>
            </a:extLst>
          </p:cNvPr>
          <p:cNvPicPr>
            <a:picLocks noChangeAspect="1"/>
          </p:cNvPicPr>
          <p:nvPr/>
        </p:nvPicPr>
        <p:blipFill>
          <a:blip r:embed="rId4"/>
          <a:stretch>
            <a:fillRect/>
          </a:stretch>
        </p:blipFill>
        <p:spPr>
          <a:xfrm>
            <a:off x="10556470" y="5046845"/>
            <a:ext cx="1598689" cy="126505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smtClean="0"/>
          </a:p>
        </p:txBody>
      </p:sp>
      <p:pic>
        <p:nvPicPr>
          <p:cNvPr id="14338" name="Picture 2" descr="• Parameters plotted on the Smith Chart include the following:&#10;– Reflection coefficient magnitude, Γ&#10;– Reflection coeffic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86603"/>
            <a:ext cx="10820400" cy="580805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28</a:t>
            </a:fld>
            <a:endParaRPr lang="en-IN"/>
          </a:p>
        </p:txBody>
      </p:sp>
      <p:pic>
        <p:nvPicPr>
          <p:cNvPr id="8" name="Picture 7">
            <a:extLst>
              <a:ext uri="{FF2B5EF4-FFF2-40B4-BE49-F238E27FC236}">
                <a16:creationId xmlns:a16="http://schemas.microsoft.com/office/drawing/2014/main" id="{46CD341C-2B2C-40C4-AEF2-D03D80EC5F69}"/>
              </a:ext>
            </a:extLst>
          </p:cNvPr>
          <p:cNvPicPr>
            <a:picLocks noChangeAspect="1"/>
          </p:cNvPicPr>
          <p:nvPr/>
        </p:nvPicPr>
        <p:blipFill>
          <a:blip r:embed="rId4"/>
          <a:stretch>
            <a:fillRect/>
          </a:stretch>
        </p:blipFill>
        <p:spPr>
          <a:xfrm>
            <a:off x="10556470" y="5012167"/>
            <a:ext cx="1598689" cy="126505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200" dirty="0" smtClean="0"/>
          </a:p>
        </p:txBody>
      </p:sp>
      <p:pic>
        <p:nvPicPr>
          <p:cNvPr id="15362" name="Picture 2" descr="(a) Typical circuit elements&#10;(b) Impedances graphed on rectangular coordinate plane&#10;(Note: ω is the angular frequency at 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0363200" cy="61722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29</a:t>
            </a:fld>
            <a:endParaRPr lang="en-IN"/>
          </a:p>
        </p:txBody>
      </p:sp>
      <p:pic>
        <p:nvPicPr>
          <p:cNvPr id="9" name="Picture 8">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56470" y="5052520"/>
            <a:ext cx="1378857" cy="111968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3483" cy="6858000"/>
          </a:xfrm>
        </p:spPr>
        <p:txBody>
          <a:bodyPr/>
          <a:lstStyle/>
          <a:p>
            <a:pPr algn="ctr"/>
            <a:r>
              <a:rPr lang="en-US" sz="3600" b="1" dirty="0" smtClean="0"/>
              <a:t/>
            </a:r>
            <a:br>
              <a:rPr lang="en-US" sz="3600" b="1" dirty="0" smtClean="0"/>
            </a:br>
            <a:endParaRPr lang="en-IN" sz="3600" b="1" dirty="0"/>
          </a:p>
        </p:txBody>
      </p:sp>
      <p:sp>
        <p:nvSpPr>
          <p:cNvPr id="3" name="Content Placeholder 2"/>
          <p:cNvSpPr>
            <a:spLocks noGrp="1"/>
          </p:cNvSpPr>
          <p:nvPr>
            <p:ph idx="1"/>
          </p:nvPr>
        </p:nvSpPr>
        <p:spPr>
          <a:xfrm>
            <a:off x="337625" y="211016"/>
            <a:ext cx="11549575" cy="6358596"/>
          </a:xfrm>
        </p:spPr>
        <p:txBody>
          <a:bodyPr/>
          <a:lstStyle/>
          <a:p>
            <a:pPr>
              <a:buNone/>
            </a:pPr>
            <a:endParaRPr lang="en-US" sz="3200" dirty="0" smtClean="0"/>
          </a:p>
          <a:p>
            <a:pPr>
              <a:buNone/>
            </a:pPr>
            <a:r>
              <a:rPr lang="en-US" sz="3200" dirty="0"/>
              <a:t> </a:t>
            </a:r>
            <a:r>
              <a:rPr lang="en-US" sz="3200" dirty="0" smtClean="0"/>
              <a:t>     Table of Contents</a:t>
            </a:r>
          </a:p>
          <a:p>
            <a:pPr>
              <a:buNone/>
            </a:pPr>
            <a:endParaRPr lang="en-US" sz="3200" dirty="0" smtClean="0"/>
          </a:p>
          <a:p>
            <a:pPr lvl="1">
              <a:buNone/>
            </a:pPr>
            <a:endParaRPr lang="en-IN" sz="3000" dirty="0" smtClean="0"/>
          </a:p>
          <a:p>
            <a:pPr lvl="1">
              <a:buNone/>
            </a:pPr>
            <a:r>
              <a:rPr lang="en-IN" sz="3000" dirty="0" smtClean="0"/>
              <a:t>03   </a:t>
            </a:r>
            <a:r>
              <a:rPr lang="en-US" dirty="0"/>
              <a:t>Principle of Operation as an amplifier at high frequency, HEMT Amplifier, Concept of Doherty Amplifier and its use at high frequency, Gunn Oscillator Principle and performance Simple Analysis Electron – field interaction, Mixer: Linear Mixer Operation, active devices to use as mixer .</a:t>
            </a:r>
            <a:r>
              <a:rPr lang="en-US" dirty="0" smtClean="0"/>
              <a:t> </a:t>
            </a:r>
            <a:r>
              <a:rPr lang="en-IN" dirty="0" smtClean="0"/>
              <a:t>Marketing strategy of small scale units- elements in marketing mix segmentation, product life cycles, pricing, distribution channels, export promotion and institutional support for marketing and exports. </a:t>
            </a:r>
          </a:p>
          <a:p>
            <a:pPr lvl="1">
              <a:buNone/>
            </a:pPr>
            <a:r>
              <a:rPr lang="en-US" sz="2800" b="1" dirty="0" smtClean="0"/>
              <a:t>04</a:t>
            </a:r>
            <a:r>
              <a:rPr lang="en-US" dirty="0" smtClean="0"/>
              <a:t>  </a:t>
            </a:r>
            <a:r>
              <a:rPr lang="en-IN" dirty="0" smtClean="0"/>
              <a:t>Microwave </a:t>
            </a:r>
            <a:r>
              <a:rPr lang="en-IN" dirty="0"/>
              <a:t>Antennas: Horn Antennas : E-And H- Plane Horns. Radiation Patterns. Pyramidal Horn. Gain of Horn Antenna. Paraboloid Reflector Antenna – Simple Analysis , Radiation Pattern in principal Planes. Gain and Bandwidth of Reflector Antenna. Microwave Propagation : Line of sight propagation. Attenuation of Microwaves by Atmospheric gases, Water Vapour &amp; Precipitates. Microwave Measurement : Measurement of Admittance . Measurement of Gain of a Horn Antenna. </a:t>
            </a:r>
            <a:endParaRPr lang="en-IN" dirty="0" smtClean="0"/>
          </a:p>
          <a:p>
            <a:pPr lvl="1">
              <a:buNone/>
            </a:pP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3</a:t>
            </a:fld>
            <a:endParaRPr lang="en-IN"/>
          </a:p>
        </p:txBody>
      </p:sp>
      <p:pic>
        <p:nvPicPr>
          <p:cNvPr id="9" name="Picture 8">
            <a:extLst>
              <a:ext uri="{FF2B5EF4-FFF2-40B4-BE49-F238E27FC236}">
                <a16:creationId xmlns:a16="http://schemas.microsoft.com/office/drawing/2014/main" id="{46CD341C-2B2C-40C4-AEF2-D03D80EC5F69}"/>
              </a:ext>
            </a:extLst>
          </p:cNvPr>
          <p:cNvPicPr>
            <a:picLocks noChangeAspect="1"/>
          </p:cNvPicPr>
          <p:nvPr/>
        </p:nvPicPr>
        <p:blipFill>
          <a:blip r:embed="rId2"/>
          <a:stretch>
            <a:fillRect/>
          </a:stretch>
        </p:blipFill>
        <p:spPr>
          <a:xfrm>
            <a:off x="10296159" y="5361117"/>
            <a:ext cx="1598689" cy="120849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IN"/>
          </a:p>
        </p:txBody>
      </p:sp>
      <p:sp>
        <p:nvSpPr>
          <p:cNvPr id="4" name="Text Placeholder 3"/>
          <p:cNvSpPr>
            <a:spLocks noGrp="1"/>
          </p:cNvSpPr>
          <p:nvPr>
            <p:ph type="body" idx="1"/>
          </p:nvPr>
        </p:nvSpPr>
        <p:spPr>
          <a:xfrm flipV="1">
            <a:off x="6193369" y="6172200"/>
            <a:ext cx="5389033" cy="45719"/>
          </a:xfrm>
        </p:spPr>
        <p:txBody>
          <a:bodyPr>
            <a:normAutofit fontScale="25000" lnSpcReduction="20000"/>
          </a:bodyPr>
          <a:lstStyle/>
          <a:p>
            <a:endParaRPr lang="en-US" dirty="0"/>
          </a:p>
        </p:txBody>
      </p:sp>
      <p:pic>
        <p:nvPicPr>
          <p:cNvPr id="16386" name="Picture 2" descr="Reflection Coefficient in phasor form:&#10;Example 1: A transmission line with a characteristic line impedance of Zo = 50 Ohm&#1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26144" y="0"/>
            <a:ext cx="10605244" cy="629816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p:cNvSpPr>
            <a:spLocks noGrp="1"/>
          </p:cNvSpPr>
          <p:nvPr>
            <p:ph sz="quarter" idx="4"/>
          </p:nvPr>
        </p:nvSpPr>
        <p:spPr>
          <a:xfrm flipV="1">
            <a:off x="6217920" y="5960533"/>
            <a:ext cx="4937760" cy="45719"/>
          </a:xfrm>
        </p:spPr>
        <p:txBody>
          <a:bodyPr>
            <a:normAutofit fontScale="25000" lnSpcReduction="20000"/>
          </a:bodyPr>
          <a:lstStyle/>
          <a:p>
            <a:pPr marL="0" indent="0">
              <a:buNone/>
            </a:pPr>
            <a:endParaRPr lang="en-IN" dirty="0"/>
          </a:p>
        </p:txBody>
      </p:sp>
      <p:pic>
        <p:nvPicPr>
          <p:cNvPr id="14" name="Picture 13">
            <a:extLst>
              <a:ext uri="{FF2B5EF4-FFF2-40B4-BE49-F238E27FC236}">
                <a16:creationId xmlns:a16="http://schemas.microsoft.com/office/drawing/2014/main" id="{46CD341C-2B2C-40C4-AEF2-D03D80EC5F69}"/>
              </a:ext>
            </a:extLst>
          </p:cNvPr>
          <p:cNvPicPr>
            <a:picLocks noChangeAspect="1"/>
          </p:cNvPicPr>
          <p:nvPr/>
        </p:nvPicPr>
        <p:blipFill>
          <a:blip r:embed="rId4"/>
          <a:stretch>
            <a:fillRect/>
          </a:stretch>
        </p:blipFill>
        <p:spPr>
          <a:xfrm>
            <a:off x="10579100" y="5098239"/>
            <a:ext cx="1378857" cy="111968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17410" name="Picture 2" descr="Solution:&#10;Based on (1) the following reflection coefficients (Γo) can be computed:&#10;a.) Γo=-1 for ZL =0 (Short Circuit)&#10;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6518"/>
            <a:ext cx="12191999" cy="62595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813142" y="5738320"/>
            <a:ext cx="1378857" cy="111968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211014" y="-144922"/>
            <a:ext cx="9404723" cy="1400530"/>
          </a:xfrm>
        </p:spPr>
        <p:txBody>
          <a:bodyPr/>
          <a:lstStyle/>
          <a:p>
            <a:endParaRPr lang="en-US" altLang="zh-CN" sz="3200" b="1" dirty="0"/>
          </a:p>
        </p:txBody>
      </p:sp>
      <p:pic>
        <p:nvPicPr>
          <p:cNvPr id="18434" name="Picture 2" descr="Normalized Input Impedance&#10;• Load Reflection Coefficient:&#10;0&#10;0&#10;0&#10;ZZ&#10;ZZ&#10;L&#10;L&#10;+&#10;−&#10;=Γ&#10;--------------(2)&#10;ir j 000 Γ+Γ=Γ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flipH="1">
            <a:off x="-253249" y="-263808"/>
            <a:ext cx="12445249" cy="712180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A9F79F9-620A-454C-B44A-099229A02D1C}" type="slidenum">
              <a:rPr lang="en-IN" smtClean="0"/>
              <a:pPr/>
              <a:t>32</a:t>
            </a:fld>
            <a:endParaRPr lang="en-IN"/>
          </a:p>
        </p:txBody>
      </p:sp>
      <p:pic>
        <p:nvPicPr>
          <p:cNvPr id="7" name="Picture 6">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771639" y="5485360"/>
            <a:ext cx="1378857" cy="1119680"/>
          </a:xfrm>
          <a:prstGeom prst="rect">
            <a:avLst/>
          </a:prstGeom>
        </p:spPr>
      </p:pic>
    </p:spTree>
    <p:extLst>
      <p:ext uri="{BB962C8B-B14F-4D97-AF65-F5344CB8AC3E}">
        <p14:creationId xmlns:p14="http://schemas.microsoft.com/office/powerpoint/2010/main" val="7301906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82277" y="1942391"/>
            <a:ext cx="9404723" cy="45719"/>
          </a:xfrm>
        </p:spPr>
        <p:txBody>
          <a:bodyPr>
            <a:normAutofit fontScale="90000"/>
          </a:bodyPr>
          <a:lstStyle/>
          <a:p>
            <a:endParaRPr lang="en-IN" sz="2800" dirty="0"/>
          </a:p>
        </p:txBody>
      </p:sp>
      <p:sp>
        <p:nvSpPr>
          <p:cNvPr id="3" name="Content Placeholder 2"/>
          <p:cNvSpPr>
            <a:spLocks noGrp="1"/>
          </p:cNvSpPr>
          <p:nvPr>
            <p:ph sz="half" idx="1"/>
          </p:nvPr>
        </p:nvSpPr>
        <p:spPr>
          <a:xfrm>
            <a:off x="990600" y="330200"/>
            <a:ext cx="5392674" cy="4152901"/>
          </a:xfrm>
        </p:spPr>
        <p:txBody>
          <a:bodyPr>
            <a:normAutofit/>
          </a:bodyPr>
          <a:lstStyle/>
          <a:p>
            <a:pPr>
              <a:buNone/>
            </a:pPr>
            <a:r>
              <a:rPr lang="en-US" b="1" dirty="0" smtClean="0"/>
              <a:t> stub</a:t>
            </a:r>
            <a:r>
              <a:rPr lang="en-US" dirty="0"/>
              <a:t> matches are widely used to </a:t>
            </a:r>
            <a:r>
              <a:rPr lang="en-US" b="1" dirty="0"/>
              <a:t>match</a:t>
            </a:r>
            <a:r>
              <a:rPr lang="en-US" dirty="0"/>
              <a:t> any complex load to a transmission line. They consist of shorted or opened segments of the line, connected in parallel or in series with the line at a appropriate distances from the load</a:t>
            </a:r>
            <a:r>
              <a:rPr lang="en-US" dirty="0" smtClean="0"/>
              <a:t>. </a:t>
            </a:r>
            <a:endParaRPr lang="en-IN" dirty="0"/>
          </a:p>
        </p:txBody>
      </p:sp>
      <p:sp>
        <p:nvSpPr>
          <p:cNvPr id="4" name="Content Placeholder 3"/>
          <p:cNvSpPr>
            <a:spLocks noGrp="1"/>
          </p:cNvSpPr>
          <p:nvPr>
            <p:ph sz="half" idx="2"/>
          </p:nvPr>
        </p:nvSpPr>
        <p:spPr>
          <a:xfrm>
            <a:off x="11559003" y="4146844"/>
            <a:ext cx="4699329" cy="5352756"/>
          </a:xfrm>
        </p:spPr>
        <p:txBody>
          <a:bodyPr>
            <a:normAutofit/>
          </a:bodyPr>
          <a:lstStyle/>
          <a:p>
            <a:pPr>
              <a:buNone/>
            </a:pPr>
            <a:r>
              <a:rPr lang="en-US" dirty="0" smtClean="0"/>
              <a:t>.</a:t>
            </a:r>
            <a:endParaRPr lang="en-IN" dirty="0"/>
          </a:p>
        </p:txBody>
      </p:sp>
      <p:sp>
        <p:nvSpPr>
          <p:cNvPr id="5" name="Slide Number Placeholder 4"/>
          <p:cNvSpPr>
            <a:spLocks noGrp="1"/>
          </p:cNvSpPr>
          <p:nvPr>
            <p:ph type="sldNum" sz="quarter" idx="12"/>
          </p:nvPr>
        </p:nvSpPr>
        <p:spPr/>
        <p:txBody>
          <a:bodyPr/>
          <a:lstStyle/>
          <a:p>
            <a:fld id="{CA9F79F9-620A-454C-B44A-099229A02D1C}" type="slidenum">
              <a:rPr lang="en-IN" smtClean="0"/>
              <a:pPr/>
              <a:t>33</a:t>
            </a:fld>
            <a:endParaRPr lang="en-IN"/>
          </a:p>
        </p:txBody>
      </p:sp>
      <p:pic>
        <p:nvPicPr>
          <p:cNvPr id="8" name="Picture 7">
            <a:extLst>
              <a:ext uri="{FF2B5EF4-FFF2-40B4-BE49-F238E27FC236}">
                <a16:creationId xmlns:a16="http://schemas.microsoft.com/office/drawing/2014/main" id="{46CD341C-2B2C-40C4-AEF2-D03D80EC5F69}"/>
              </a:ext>
            </a:extLst>
          </p:cNvPr>
          <p:cNvPicPr>
            <a:picLocks noChangeAspect="1"/>
          </p:cNvPicPr>
          <p:nvPr/>
        </p:nvPicPr>
        <p:blipFill>
          <a:blip r:embed="rId2"/>
          <a:stretch>
            <a:fillRect/>
          </a:stretch>
        </p:blipFill>
        <p:spPr>
          <a:xfrm>
            <a:off x="10643052" y="5298035"/>
            <a:ext cx="1378857" cy="1119680"/>
          </a:xfrm>
          <a:prstGeom prst="rect">
            <a:avLst/>
          </a:prstGeom>
        </p:spPr>
      </p:pic>
      <p:pic>
        <p:nvPicPr>
          <p:cNvPr id="19460" name="Picture 4" descr="http://www.arcticpeak.com/images/antenne/diverse/StubMat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274" y="1653451"/>
            <a:ext cx="5175729" cy="2771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r>
              <a:rPr lang="en-US" altLang="zh-CN" b="1" dirty="0" smtClean="0"/>
              <a:t>Double stub matching</a:t>
            </a:r>
            <a:endParaRPr lang="en-US" altLang="zh-CN" b="1" dirty="0"/>
          </a:p>
        </p:txBody>
      </p:sp>
      <p:sp>
        <p:nvSpPr>
          <p:cNvPr id="4" name="Content Placeholder 3"/>
          <p:cNvSpPr>
            <a:spLocks noGrp="1"/>
          </p:cNvSpPr>
          <p:nvPr>
            <p:ph idx="1"/>
          </p:nvPr>
        </p:nvSpPr>
        <p:spPr>
          <a:xfrm flipV="1">
            <a:off x="256687" y="5980670"/>
            <a:ext cx="9208589" cy="45719"/>
          </a:xfrm>
        </p:spPr>
        <p:txBody>
          <a:bodyPr>
            <a:normAutofit fontScale="25000" lnSpcReduction="20000"/>
          </a:bodyPr>
          <a:lstStyle/>
          <a:p>
            <a:r>
              <a:rPr lang="en-US" dirty="0"/>
              <a:t/>
            </a:r>
            <a:br>
              <a:rPr lang="en-US" dirty="0"/>
            </a:br>
            <a:endParaRPr lang="en-IN" dirty="0"/>
          </a:p>
        </p:txBody>
      </p:sp>
      <p:sp>
        <p:nvSpPr>
          <p:cNvPr id="3" name="Slide Number Placeholder 2"/>
          <p:cNvSpPr>
            <a:spLocks noGrp="1"/>
          </p:cNvSpPr>
          <p:nvPr>
            <p:ph type="sldNum" sz="quarter" idx="12"/>
          </p:nvPr>
        </p:nvSpPr>
        <p:spPr/>
        <p:txBody>
          <a:bodyPr/>
          <a:lstStyle/>
          <a:p>
            <a:fld id="{CA9F79F9-620A-454C-B44A-099229A02D1C}" type="slidenum">
              <a:rPr lang="en-IN" smtClean="0"/>
              <a:pPr/>
              <a:t>34</a:t>
            </a:fld>
            <a:endParaRPr lang="en-IN"/>
          </a:p>
        </p:txBody>
      </p:sp>
      <p:pic>
        <p:nvPicPr>
          <p:cNvPr id="9" name="Picture 8">
            <a:extLst>
              <a:ext uri="{FF2B5EF4-FFF2-40B4-BE49-F238E27FC236}">
                <a16:creationId xmlns:a16="http://schemas.microsoft.com/office/drawing/2014/main" id="{46CD341C-2B2C-40C4-AEF2-D03D80EC5F69}"/>
              </a:ext>
            </a:extLst>
          </p:cNvPr>
          <p:cNvPicPr>
            <a:picLocks noChangeAspect="1"/>
          </p:cNvPicPr>
          <p:nvPr/>
        </p:nvPicPr>
        <p:blipFill>
          <a:blip r:embed="rId2"/>
          <a:stretch>
            <a:fillRect/>
          </a:stretch>
        </p:blipFill>
        <p:spPr>
          <a:xfrm>
            <a:off x="10629669" y="5142493"/>
            <a:ext cx="1378857" cy="1119680"/>
          </a:xfrm>
          <a:prstGeom prst="rect">
            <a:avLst/>
          </a:prstGeom>
        </p:spPr>
      </p:pic>
      <p:pic>
        <p:nvPicPr>
          <p:cNvPr id="20484" name="Picture 4" descr="https://image.slidesharecdn.com/7-impedancematching-120810003454-phpapp01/95/impedance-matching-10-728.jpg?cb=13445599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825" y="1222935"/>
            <a:ext cx="4363225" cy="37219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34053" y="1777274"/>
            <a:ext cx="6096000" cy="1754326"/>
          </a:xfrm>
          <a:prstGeom prst="rect">
            <a:avLst/>
          </a:prstGeom>
        </p:spPr>
        <p:txBody>
          <a:bodyPr>
            <a:spAutoFit/>
          </a:bodyPr>
          <a:lstStyle/>
          <a:p>
            <a:r>
              <a:rPr lang="en-US" dirty="0">
                <a:solidFill>
                  <a:srgbClr val="202124"/>
                </a:solidFill>
                <a:latin typeface="arial" panose="020B0604020202020204" pitchFamily="34" charset="0"/>
              </a:rPr>
              <a:t>A </a:t>
            </a:r>
            <a:r>
              <a:rPr lang="en-US" b="1" dirty="0">
                <a:solidFill>
                  <a:srgbClr val="202124"/>
                </a:solidFill>
                <a:latin typeface="arial" panose="020B0604020202020204" pitchFamily="34" charset="0"/>
              </a:rPr>
              <a:t>double</a:t>
            </a:r>
            <a:r>
              <a:rPr lang="en-US" dirty="0">
                <a:solidFill>
                  <a:srgbClr val="202124"/>
                </a:solidFill>
                <a:latin typeface="arial" panose="020B0604020202020204" pitchFamily="34" charset="0"/>
              </a:rPr>
              <a:t>-</a:t>
            </a:r>
            <a:r>
              <a:rPr lang="en-US" b="1" dirty="0">
                <a:solidFill>
                  <a:srgbClr val="202124"/>
                </a:solidFill>
                <a:latin typeface="arial" panose="020B0604020202020204" pitchFamily="34" charset="0"/>
              </a:rPr>
              <a:t>stub matching</a:t>
            </a:r>
            <a:r>
              <a:rPr lang="en-US" dirty="0">
                <a:solidFill>
                  <a:srgbClr val="202124"/>
                </a:solidFill>
                <a:latin typeface="arial" panose="020B0604020202020204" pitchFamily="34" charset="0"/>
              </a:rPr>
              <a:t> network matches a complex load impedance (</a:t>
            </a:r>
            <a:r>
              <a:rPr lang="en-US" dirty="0" err="1">
                <a:solidFill>
                  <a:srgbClr val="202124"/>
                </a:solidFill>
                <a:latin typeface="arial" panose="020B0604020202020204" pitchFamily="34" charset="0"/>
              </a:rPr>
              <a:t>Zload</a:t>
            </a:r>
            <a:r>
              <a:rPr lang="en-US" dirty="0">
                <a:solidFill>
                  <a:srgbClr val="202124"/>
                </a:solidFill>
                <a:latin typeface="arial" panose="020B0604020202020204" pitchFamily="34" charset="0"/>
              </a:rPr>
              <a:t>) to a desired complex input impedance (Zin) using two shunt </a:t>
            </a:r>
            <a:r>
              <a:rPr lang="en-US" b="1" dirty="0">
                <a:solidFill>
                  <a:srgbClr val="202124"/>
                </a:solidFill>
                <a:latin typeface="arial" panose="020B0604020202020204" pitchFamily="34" charset="0"/>
              </a:rPr>
              <a:t>stubs</a:t>
            </a:r>
            <a:r>
              <a:rPr lang="en-US" dirty="0">
                <a:solidFill>
                  <a:srgbClr val="202124"/>
                </a:solidFill>
                <a:latin typeface="arial" panose="020B0604020202020204" pitchFamily="34" charset="0"/>
              </a:rPr>
              <a:t> and a connecting line. ... For example, if </a:t>
            </a:r>
            <a:r>
              <a:rPr lang="en-US" b="1" dirty="0">
                <a:solidFill>
                  <a:srgbClr val="202124"/>
                </a:solidFill>
                <a:latin typeface="arial" panose="020B0604020202020204" pitchFamily="34" charset="0"/>
              </a:rPr>
              <a:t>stub</a:t>
            </a:r>
            <a:r>
              <a:rPr lang="en-US" dirty="0">
                <a:solidFill>
                  <a:srgbClr val="202124"/>
                </a:solidFill>
                <a:latin typeface="arial" panose="020B0604020202020204" pitchFamily="34" charset="0"/>
              </a:rPr>
              <a:t> 1 is open circuited, the solution for which </a:t>
            </a:r>
            <a:r>
              <a:rPr lang="en-US" b="1" dirty="0">
                <a:solidFill>
                  <a:srgbClr val="202124"/>
                </a:solidFill>
                <a:latin typeface="arial" panose="020B0604020202020204" pitchFamily="34" charset="0"/>
              </a:rPr>
              <a:t>stub</a:t>
            </a:r>
            <a:r>
              <a:rPr lang="en-US" dirty="0">
                <a:solidFill>
                  <a:srgbClr val="202124"/>
                </a:solidFill>
                <a:latin typeface="arial" panose="020B0604020202020204" pitchFamily="34" charset="0"/>
              </a:rPr>
              <a:t> 1 must realize a capacitive reactance is chosen.</a:t>
            </a:r>
            <a:endParaRPr lang="en-IN" dirty="0"/>
          </a:p>
        </p:txBody>
      </p:sp>
    </p:spTree>
    <p:extLst>
      <p:ext uri="{BB962C8B-B14F-4D97-AF65-F5344CB8AC3E}">
        <p14:creationId xmlns:p14="http://schemas.microsoft.com/office/powerpoint/2010/main" val="730190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3483" cy="6858000"/>
          </a:xfrm>
        </p:spPr>
        <p:txBody>
          <a:bodyPr/>
          <a:lstStyle/>
          <a:p>
            <a:pPr algn="ctr"/>
            <a:r>
              <a:rPr lang="en-US" sz="3600" b="1" dirty="0" smtClean="0"/>
              <a:t/>
            </a:r>
            <a:br>
              <a:rPr lang="en-US" sz="3600" b="1" dirty="0" smtClean="0"/>
            </a:br>
            <a:endParaRPr lang="en-IN" sz="3600" b="1" dirty="0"/>
          </a:p>
        </p:txBody>
      </p:sp>
      <p:sp>
        <p:nvSpPr>
          <p:cNvPr id="3" name="Content Placeholder 2"/>
          <p:cNvSpPr>
            <a:spLocks noGrp="1"/>
          </p:cNvSpPr>
          <p:nvPr>
            <p:ph idx="1"/>
          </p:nvPr>
        </p:nvSpPr>
        <p:spPr>
          <a:xfrm>
            <a:off x="337625" y="109416"/>
            <a:ext cx="11549575" cy="6358596"/>
          </a:xfrm>
        </p:spPr>
        <p:txBody>
          <a:bodyPr/>
          <a:lstStyle/>
          <a:p>
            <a:pPr lvl="1">
              <a:buNone/>
            </a:pPr>
            <a:endParaRPr lang="en-IN" sz="6000" b="1" dirty="0" smtClean="0">
              <a:solidFill>
                <a:srgbClr val="C00000"/>
              </a:solidFill>
            </a:endParaRPr>
          </a:p>
          <a:p>
            <a:pPr lvl="1">
              <a:buNone/>
            </a:pPr>
            <a:r>
              <a:rPr lang="en-IN" sz="3000" dirty="0" smtClean="0"/>
              <a:t>   </a:t>
            </a:r>
          </a:p>
          <a:p>
            <a:pPr>
              <a:buNone/>
            </a:pPr>
            <a:r>
              <a:rPr lang="en-IN" sz="2200" dirty="0" smtClean="0"/>
              <a:t>    </a:t>
            </a:r>
          </a:p>
          <a:p>
            <a:pPr lvl="1">
              <a:buNone/>
            </a:pPr>
            <a:endParaRPr lang="en-US" dirty="0" smtClean="0"/>
          </a:p>
          <a:p>
            <a:pPr lvl="1">
              <a:buNone/>
            </a:pPr>
            <a:endParaRPr lang="en-US" dirty="0" smtClean="0"/>
          </a:p>
          <a:p>
            <a:pPr lvl="1">
              <a:buNone/>
            </a:pPr>
            <a:endParaRPr lang="en-IN" dirty="0" smtClean="0"/>
          </a:p>
        </p:txBody>
      </p:sp>
      <p:sp>
        <p:nvSpPr>
          <p:cNvPr id="4" name="Slide Number Placeholder 3"/>
          <p:cNvSpPr>
            <a:spLocks noGrp="1"/>
          </p:cNvSpPr>
          <p:nvPr>
            <p:ph type="sldNum" sz="quarter" idx="12"/>
          </p:nvPr>
        </p:nvSpPr>
        <p:spPr/>
        <p:txBody>
          <a:bodyPr/>
          <a:lstStyle/>
          <a:p>
            <a:fld id="{CA9F79F9-620A-454C-B44A-099229A02D1C}" type="slidenum">
              <a:rPr lang="en-IN" smtClean="0"/>
              <a:pPr/>
              <a:t>35</a:t>
            </a:fld>
            <a:endParaRPr lang="en-IN"/>
          </a:p>
        </p:txBody>
      </p:sp>
      <p:pic>
        <p:nvPicPr>
          <p:cNvPr id="21512" name="Picture 8" descr="https://hi-static.z-dn.net/files/d3f/9933770a2602cfb719034f02254019c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5416"/>
            <a:ext cx="12126460" cy="48899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6CD341C-2B2C-40C4-AEF2-D03D80EC5F69}"/>
              </a:ext>
            </a:extLst>
          </p:cNvPr>
          <p:cNvPicPr>
            <a:picLocks noChangeAspect="1"/>
          </p:cNvPicPr>
          <p:nvPr/>
        </p:nvPicPr>
        <p:blipFill>
          <a:blip r:embed="rId4"/>
          <a:stretch>
            <a:fillRect/>
          </a:stretch>
        </p:blipFill>
        <p:spPr>
          <a:xfrm>
            <a:off x="10591870" y="5285397"/>
            <a:ext cx="1378857" cy="111968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312909" y="-71679"/>
            <a:ext cx="1622725" cy="71679"/>
          </a:xfrm>
        </p:spPr>
        <p:txBody>
          <a:bodyPr>
            <a:normAutofit fontScale="25000" lnSpcReduction="20000"/>
          </a:bodyPr>
          <a:lstStyle/>
          <a:p>
            <a:pPr marL="2277400" lvl="5" indent="0">
              <a:buNone/>
            </a:pPr>
            <a:endParaRPr lang="en-IN" dirty="0"/>
          </a:p>
        </p:txBody>
      </p:sp>
      <p:sp>
        <p:nvSpPr>
          <p:cNvPr id="5" name="Slide Number Placeholder 4"/>
          <p:cNvSpPr>
            <a:spLocks noGrp="1"/>
          </p:cNvSpPr>
          <p:nvPr>
            <p:ph type="sldNum" sz="quarter" idx="12"/>
          </p:nvPr>
        </p:nvSpPr>
        <p:spPr/>
        <p:txBody>
          <a:bodyPr/>
          <a:lstStyle/>
          <a:p>
            <a:fld id="{CA9F79F9-620A-454C-B44A-099229A02D1C}" type="slidenum">
              <a:rPr lang="en-IN" smtClean="0"/>
              <a:pPr/>
              <a:t>36</a:t>
            </a:fld>
            <a:endParaRPr lang="en-IN"/>
          </a:p>
        </p:txBody>
      </p:sp>
      <p:pic>
        <p:nvPicPr>
          <p:cNvPr id="22530" name="Picture 2" descr="Rectangular WG&#10; Need to find the fields&#10;components of the&#10;em wave inside the&#10;waveguide&#10; Ez Hz Ex Hx Ey Hy&#10; We’ll find 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8" y="-1"/>
            <a:ext cx="10387376" cy="62278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783741" y="5108125"/>
            <a:ext cx="1378857" cy="1119680"/>
          </a:xfrm>
          <a:prstGeom prst="rect">
            <a:avLst/>
          </a:prstGeom>
        </p:spPr>
      </p:pic>
    </p:spTree>
    <p:extLst>
      <p:ext uri="{BB962C8B-B14F-4D97-AF65-F5344CB8AC3E}">
        <p14:creationId xmlns:p14="http://schemas.microsoft.com/office/powerpoint/2010/main" val="14399471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947582"/>
          </a:xfrm>
        </p:spPr>
        <p:txBody>
          <a:bodyPr/>
          <a:lstStyle/>
          <a:p>
            <a:endParaRPr lang="en-IN" dirty="0"/>
          </a:p>
        </p:txBody>
      </p:sp>
      <p:pic>
        <p:nvPicPr>
          <p:cNvPr id="23554" name="Picture 2" descr="Modes of propagation&#10;From these equations we can conclude:&#10; TEM (Ez=Hz=0) can’t propagate.&#10; TE (Ez=0) transverse electr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10577384" cy="603009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37</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77385" y="5241251"/>
            <a:ext cx="1378857" cy="1119680"/>
          </a:xfrm>
          <a:prstGeom prst="rect">
            <a:avLst/>
          </a:prstGeom>
        </p:spPr>
      </p:pic>
    </p:spTree>
    <p:extLst>
      <p:ext uri="{BB962C8B-B14F-4D97-AF65-F5344CB8AC3E}">
        <p14:creationId xmlns:p14="http://schemas.microsoft.com/office/powerpoint/2010/main" val="4721804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descr="TM Mode&#10; Boundary&#10;conditions: ,axE&#10;,byE&#10;z&#10;z&#10;0at0&#10;0at0&#10;==&#10;==&#10;Figure from: www.ee.bilkent.edu.tr/~microwave/programs/magn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0813143" cy="645978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38</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813143" y="5340105"/>
            <a:ext cx="1378857" cy="1119680"/>
          </a:xfrm>
          <a:prstGeom prst="rect">
            <a:avLst/>
          </a:prstGeom>
        </p:spPr>
      </p:pic>
    </p:spTree>
    <p:extLst>
      <p:ext uri="{BB962C8B-B14F-4D97-AF65-F5344CB8AC3E}">
        <p14:creationId xmlns:p14="http://schemas.microsoft.com/office/powerpoint/2010/main" val="26905707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M Mode&#10; Substituting&#10;22&#10;2&#10;sinsin&#10;&#10;&#10;&#10;&#10;&#10;&#10;+&#10;&#10;&#10;&#10;&#10;&#10;=&#10;&#10;&#10;&#10;&#10;&#10;&#10;&#10;&#10;&#10;&#10;&#10;&#10;= −&#10;b&#10;n&#10;a&#10;m&#10;h&#10;where&#10;ey&#10;b&#10;n&#10;x&#10;a&#10;m&#10;EE ..."/>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66119" y="1655805"/>
            <a:ext cx="9786551" cy="434073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39</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813143" y="4876856"/>
            <a:ext cx="1378857" cy="1119680"/>
          </a:xfrm>
          <a:prstGeom prst="rect">
            <a:avLst/>
          </a:prstGeom>
        </p:spPr>
      </p:pic>
    </p:spTree>
    <p:extLst>
      <p:ext uri="{BB962C8B-B14F-4D97-AF65-F5344CB8AC3E}">
        <p14:creationId xmlns:p14="http://schemas.microsoft.com/office/powerpoint/2010/main" val="346830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3483" cy="6858000"/>
          </a:xfrm>
        </p:spPr>
        <p:txBody>
          <a:bodyPr/>
          <a:lstStyle/>
          <a:p>
            <a:pPr algn="ctr"/>
            <a:r>
              <a:rPr lang="en-US" sz="3600" b="1" dirty="0" smtClean="0"/>
              <a:t/>
            </a:r>
            <a:br>
              <a:rPr lang="en-US" sz="3600" b="1" dirty="0" smtClean="0"/>
            </a:br>
            <a:endParaRPr lang="en-IN" sz="3600" b="1" dirty="0"/>
          </a:p>
        </p:txBody>
      </p:sp>
      <p:sp>
        <p:nvSpPr>
          <p:cNvPr id="3" name="Content Placeholder 2"/>
          <p:cNvSpPr>
            <a:spLocks noGrp="1"/>
          </p:cNvSpPr>
          <p:nvPr>
            <p:ph idx="1"/>
          </p:nvPr>
        </p:nvSpPr>
        <p:spPr>
          <a:xfrm>
            <a:off x="337625" y="211016"/>
            <a:ext cx="11549575" cy="6358596"/>
          </a:xfrm>
        </p:spPr>
        <p:txBody>
          <a:bodyPr/>
          <a:lstStyle/>
          <a:p>
            <a:pPr>
              <a:buNone/>
            </a:pPr>
            <a:endParaRPr lang="en-US" sz="3200" dirty="0" smtClean="0"/>
          </a:p>
          <a:p>
            <a:pPr lvl="1">
              <a:buNone/>
            </a:pPr>
            <a:r>
              <a:rPr lang="en-IN" sz="3000" dirty="0" smtClean="0"/>
              <a:t>                                               </a:t>
            </a:r>
            <a:r>
              <a:rPr lang="en-US" sz="4000" b="1" dirty="0" smtClean="0">
                <a:solidFill>
                  <a:srgbClr val="C00000"/>
                </a:solidFill>
              </a:rPr>
              <a:t>MODULE-01</a:t>
            </a:r>
            <a:endParaRPr lang="en-IN" sz="4000" b="1" dirty="0">
              <a:solidFill>
                <a:srgbClr val="C00000"/>
              </a:solidFill>
            </a:endParaRPr>
          </a:p>
          <a:p>
            <a:pPr lvl="1">
              <a:buNone/>
            </a:pPr>
            <a:r>
              <a:rPr lang="en-US" sz="4000" b="1" dirty="0" smtClean="0">
                <a:solidFill>
                  <a:srgbClr val="C00000"/>
                </a:solidFill>
              </a:rPr>
              <a:t> </a:t>
            </a:r>
          </a:p>
          <a:p>
            <a:pPr lvl="1">
              <a:buNone/>
            </a:pPr>
            <a:r>
              <a:rPr lang="en-IN" sz="3000" dirty="0" smtClean="0"/>
              <a:t>   </a:t>
            </a:r>
          </a:p>
          <a:p>
            <a:pPr>
              <a:buNone/>
            </a:pPr>
            <a:r>
              <a:rPr lang="en-IN" sz="2200" dirty="0" smtClean="0"/>
              <a:t>    </a:t>
            </a:r>
          </a:p>
          <a:p>
            <a:pPr lvl="1">
              <a:buNone/>
            </a:pPr>
            <a:endParaRPr lang="en-US" dirty="0" smtClean="0"/>
          </a:p>
          <a:p>
            <a:pPr lvl="1">
              <a:buNone/>
            </a:pPr>
            <a:endParaRPr lang="en-US" dirty="0" smtClean="0"/>
          </a:p>
          <a:p>
            <a:pPr lvl="1">
              <a:buNone/>
            </a:pPr>
            <a:endParaRPr lang="en-IN" dirty="0" smtClean="0"/>
          </a:p>
        </p:txBody>
      </p:sp>
      <p:sp>
        <p:nvSpPr>
          <p:cNvPr id="4" name="Slide Number Placeholder 3"/>
          <p:cNvSpPr>
            <a:spLocks noGrp="1"/>
          </p:cNvSpPr>
          <p:nvPr>
            <p:ph type="sldNum" sz="quarter" idx="12"/>
          </p:nvPr>
        </p:nvSpPr>
        <p:spPr/>
        <p:txBody>
          <a:bodyPr/>
          <a:lstStyle/>
          <a:p>
            <a:fld id="{CA9F79F9-620A-454C-B44A-099229A02D1C}" type="slidenum">
              <a:rPr lang="en-IN" smtClean="0"/>
              <a:pPr/>
              <a:t>4</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2"/>
          <a:stretch>
            <a:fillRect/>
          </a:stretch>
        </p:blipFill>
        <p:spPr>
          <a:xfrm>
            <a:off x="10283483" y="5189452"/>
            <a:ext cx="1598689" cy="120849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6626" name="Picture 2" descr="TMmn&#10; Other components are&#10;x&#10;E&#10;h&#10;j&#10;H&#10;y&#10;E&#10;h&#10;j&#10;H&#10;y&#10;E&#10;h&#10;E&#10;x&#10;E&#10;h&#10;E&#10;z&#10;y&#10;z&#10;x&#10;z&#10;y&#10;z&#10;x&#10;∂&#10;∂&#10;−=&#10;∂&#10;∂&#10;=&#10;∂&#10;∂&#10;−=&#10;∂&#10;∂&#10;−=&#10;2&#10;2&#10;2&#10;2&#10;ωε&#10;ωε&#10;γ..."/>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0859632" cy="609545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40</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859632" y="5340105"/>
            <a:ext cx="1378857" cy="1119680"/>
          </a:xfrm>
          <a:prstGeom prst="rect">
            <a:avLst/>
          </a:prstGeom>
        </p:spPr>
      </p:pic>
    </p:spTree>
    <p:extLst>
      <p:ext uri="{BB962C8B-B14F-4D97-AF65-F5344CB8AC3E}">
        <p14:creationId xmlns:p14="http://schemas.microsoft.com/office/powerpoint/2010/main" val="36485625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7650" name="Picture 2" descr="TE Mode&#10; Boundary&#10;conditions: ,axE&#10;,byE&#10;y&#10;x&#10;0at0&#10;0at0&#10;==&#10;==&#10;Figure from: www.ee.bilkent.edu.tr/~microwave/programs/magn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673" y="-28294"/>
            <a:ext cx="10643280" cy="613253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41</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712214" y="5162332"/>
            <a:ext cx="1378857" cy="1119680"/>
          </a:xfrm>
          <a:prstGeom prst="rect">
            <a:avLst/>
          </a:prstGeom>
        </p:spPr>
      </p:pic>
    </p:spTree>
    <p:extLst>
      <p:ext uri="{BB962C8B-B14F-4D97-AF65-F5344CB8AC3E}">
        <p14:creationId xmlns:p14="http://schemas.microsoft.com/office/powerpoint/2010/main" val="14388251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E Mode&#10; Substituting&#10; Note that n and m cannot be both zero&#10;because the fields will all be zero.&#10;22&#10;2&#10;againwhere&#10;cosc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36519"/>
            <a:ext cx="10790568" cy="628903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42</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790569" y="5132839"/>
            <a:ext cx="1378857" cy="1119680"/>
          </a:xfrm>
          <a:prstGeom prst="rect">
            <a:avLst/>
          </a:prstGeom>
        </p:spPr>
      </p:pic>
    </p:spTree>
    <p:extLst>
      <p:ext uri="{BB962C8B-B14F-4D97-AF65-F5344CB8AC3E}">
        <p14:creationId xmlns:p14="http://schemas.microsoft.com/office/powerpoint/2010/main" val="14742351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TEmn&#10; Other components are&#10;z&#10;oy&#10;z&#10;ox&#10;z&#10;oy&#10;z&#10;ox&#10;e&#10;b&#10;yn&#10;a&#10;xm&#10;H&#10;b&#10;n&#10;h&#10;j&#10;H&#10;e&#10;b&#10;yn&#10;a&#10;xm&#10;H&#10;a&#10;m&#10;h&#10;j&#10;H&#10;e&#10;b&#10;yn&#10;a&#10;xm&#10;H&#10;a&#10;m&#10;h&#10;j&#10;E&#10;e&#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36519"/>
            <a:ext cx="10946480" cy="628903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43</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813143" y="5068256"/>
            <a:ext cx="1378857" cy="1119680"/>
          </a:xfrm>
          <a:prstGeom prst="rect">
            <a:avLst/>
          </a:prstGeom>
        </p:spPr>
      </p:pic>
    </p:spTree>
    <p:extLst>
      <p:ext uri="{BB962C8B-B14F-4D97-AF65-F5344CB8AC3E}">
        <p14:creationId xmlns:p14="http://schemas.microsoft.com/office/powerpoint/2010/main" val="13702031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Attenuation in Lossy&#10;waveguide&#10; When dielectric inside guide is lossy, and walls&#10;are not perfect conductors, power is l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36518"/>
            <a:ext cx="10760978" cy="623660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44</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760979" y="5080411"/>
            <a:ext cx="1378857" cy="1119680"/>
          </a:xfrm>
          <a:prstGeom prst="rect">
            <a:avLst/>
          </a:prstGeom>
        </p:spPr>
      </p:pic>
    </p:spTree>
    <p:extLst>
      <p:ext uri="{BB962C8B-B14F-4D97-AF65-F5344CB8AC3E}">
        <p14:creationId xmlns:p14="http://schemas.microsoft.com/office/powerpoint/2010/main" val="26743652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Attenuation for TE10&#10; Dielectric attenuation, Np/m&#10; Conductor attenuation, Np/m&#10;2&#10;12&#10;'&#10;&#10;&#10;&#10;&#10;&#10;&#10;−&#10;−=&#10;f&#10;fc&#10;d&#10;ση&#10;α&#10;&#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10815372" cy="607952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45</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754570" y="5149975"/>
            <a:ext cx="1378857" cy="1119680"/>
          </a:xfrm>
          <a:prstGeom prst="rect">
            <a:avLst/>
          </a:prstGeom>
        </p:spPr>
      </p:pic>
    </p:spTree>
    <p:extLst>
      <p:ext uri="{BB962C8B-B14F-4D97-AF65-F5344CB8AC3E}">
        <p14:creationId xmlns:p14="http://schemas.microsoft.com/office/powerpoint/2010/main" val="22072054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QUESTION WITH ANSWER</a:t>
            </a: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46</a:t>
            </a:fld>
            <a:endParaRPr lang="en-IN"/>
          </a:p>
        </p:txBody>
      </p:sp>
      <p:pic>
        <p:nvPicPr>
          <p:cNvPr id="5" name="Content Placeholder 4">
            <a:extLst>
              <a:ext uri="{FF2B5EF4-FFF2-40B4-BE49-F238E27FC236}">
                <a16:creationId xmlns:a16="http://schemas.microsoft.com/office/drawing/2014/main" id="{46CD341C-2B2C-40C4-AEF2-D03D80EC5F69}"/>
              </a:ext>
            </a:extLst>
          </p:cNvPr>
          <p:cNvPicPr>
            <a:picLocks noGrp="1" noChangeAspect="1"/>
          </p:cNvPicPr>
          <p:nvPr>
            <p:ph idx="1"/>
          </p:nvPr>
        </p:nvPicPr>
        <p:blipFill>
          <a:blip r:embed="rId2"/>
          <a:stretch>
            <a:fillRect/>
          </a:stretch>
        </p:blipFill>
        <p:spPr>
          <a:xfrm>
            <a:off x="9531527" y="4514322"/>
            <a:ext cx="1543050" cy="1666875"/>
          </a:xfrm>
          <a:prstGeom prst="rect">
            <a:avLst/>
          </a:prstGeom>
        </p:spPr>
      </p:pic>
      <p:sp>
        <p:nvSpPr>
          <p:cNvPr id="6" name="Rectangle 5"/>
          <p:cNvSpPr/>
          <p:nvPr/>
        </p:nvSpPr>
        <p:spPr>
          <a:xfrm>
            <a:off x="620890" y="1828800"/>
            <a:ext cx="6434666" cy="1477328"/>
          </a:xfrm>
          <a:prstGeom prst="rect">
            <a:avLst/>
          </a:prstGeom>
        </p:spPr>
        <p:txBody>
          <a:bodyPr wrap="square">
            <a:spAutoFit/>
          </a:bodyPr>
          <a:lstStyle/>
          <a:p>
            <a:r>
              <a:rPr lang="en-US" b="1" dirty="0">
                <a:solidFill>
                  <a:srgbClr val="444444"/>
                </a:solidFill>
                <a:latin typeface="Open Sans"/>
              </a:rPr>
              <a:t>1. Easily adjustable tuning component in a waveguide is</a:t>
            </a:r>
            <a:r>
              <a:rPr lang="en-US" dirty="0"/>
              <a:t/>
            </a:r>
            <a:br>
              <a:rPr lang="en-US" dirty="0"/>
            </a:br>
            <a:r>
              <a:rPr lang="en-US" dirty="0">
                <a:solidFill>
                  <a:srgbClr val="444444"/>
                </a:solidFill>
                <a:latin typeface="Open Sans"/>
              </a:rPr>
              <a:t>(A) plunger</a:t>
            </a:r>
            <a:r>
              <a:rPr lang="en-US" dirty="0"/>
              <a:t/>
            </a:r>
            <a:br>
              <a:rPr lang="en-US" dirty="0"/>
            </a:br>
            <a:r>
              <a:rPr lang="en-US" dirty="0">
                <a:solidFill>
                  <a:srgbClr val="444444"/>
                </a:solidFill>
                <a:latin typeface="Open Sans"/>
              </a:rPr>
              <a:t>(B) plunger and stub</a:t>
            </a:r>
            <a:r>
              <a:rPr lang="en-US" dirty="0"/>
              <a:t/>
            </a:r>
            <a:br>
              <a:rPr lang="en-US" dirty="0"/>
            </a:br>
            <a:r>
              <a:rPr lang="en-US" dirty="0">
                <a:solidFill>
                  <a:srgbClr val="444444"/>
                </a:solidFill>
                <a:latin typeface="Open Sans"/>
              </a:rPr>
              <a:t>(C) screw</a:t>
            </a:r>
            <a:r>
              <a:rPr lang="en-US" dirty="0"/>
              <a:t/>
            </a:r>
            <a:br>
              <a:rPr lang="en-US" dirty="0"/>
            </a:br>
            <a:r>
              <a:rPr lang="en-US" dirty="0">
                <a:solidFill>
                  <a:srgbClr val="444444"/>
                </a:solidFill>
                <a:latin typeface="Open Sans"/>
              </a:rPr>
              <a:t>(D) both (a) and (c)</a:t>
            </a:r>
            <a:endParaRPr lang="en-IN" dirty="0"/>
          </a:p>
        </p:txBody>
      </p:sp>
      <p:sp>
        <p:nvSpPr>
          <p:cNvPr id="7" name="Rectangle 6"/>
          <p:cNvSpPr/>
          <p:nvPr/>
        </p:nvSpPr>
        <p:spPr>
          <a:xfrm>
            <a:off x="756356" y="3287973"/>
            <a:ext cx="6778499" cy="369332"/>
          </a:xfrm>
          <a:prstGeom prst="rect">
            <a:avLst/>
          </a:prstGeom>
        </p:spPr>
        <p:txBody>
          <a:bodyPr wrap="square">
            <a:spAutoFit/>
          </a:bodyPr>
          <a:lstStyle/>
          <a:p>
            <a:r>
              <a:rPr lang="en-IN" b="1" dirty="0">
                <a:solidFill>
                  <a:srgbClr val="444444"/>
                </a:solidFill>
                <a:latin typeface="Open Sans"/>
              </a:rPr>
              <a:t>Answer:</a:t>
            </a:r>
            <a:r>
              <a:rPr lang="en-IN" dirty="0">
                <a:solidFill>
                  <a:srgbClr val="444444"/>
                </a:solidFill>
                <a:latin typeface="Open Sans"/>
              </a:rPr>
              <a:t> plunger and stub</a:t>
            </a:r>
            <a:endParaRPr lang="en-IN" dirty="0"/>
          </a:p>
        </p:txBody>
      </p:sp>
      <p:sp>
        <p:nvSpPr>
          <p:cNvPr id="8" name="Rectangle 7"/>
          <p:cNvSpPr/>
          <p:nvPr/>
        </p:nvSpPr>
        <p:spPr>
          <a:xfrm>
            <a:off x="620890" y="3593433"/>
            <a:ext cx="6096000" cy="1754326"/>
          </a:xfrm>
          <a:prstGeom prst="rect">
            <a:avLst/>
          </a:prstGeom>
        </p:spPr>
        <p:txBody>
          <a:bodyPr>
            <a:spAutoFit/>
          </a:bodyPr>
          <a:lstStyle/>
          <a:p>
            <a:r>
              <a:rPr lang="en-US" b="1" dirty="0" smtClean="0">
                <a:solidFill>
                  <a:srgbClr val="444444"/>
                </a:solidFill>
                <a:latin typeface="Open Sans"/>
              </a:rPr>
              <a:t>2</a:t>
            </a:r>
            <a:r>
              <a:rPr lang="en-US" b="1" dirty="0">
                <a:solidFill>
                  <a:srgbClr val="444444"/>
                </a:solidFill>
                <a:latin typeface="Open Sans"/>
              </a:rPr>
              <a:t>. A Klystron is a cavity acting as </a:t>
            </a:r>
            <a:r>
              <a:rPr lang="en-US" b="1" dirty="0" err="1">
                <a:solidFill>
                  <a:srgbClr val="444444"/>
                </a:solidFill>
                <a:latin typeface="Open Sans"/>
              </a:rPr>
              <a:t>buncher</a:t>
            </a:r>
            <a:r>
              <a:rPr lang="en-US" b="1" dirty="0">
                <a:solidFill>
                  <a:srgbClr val="444444"/>
                </a:solidFill>
                <a:latin typeface="Open Sans"/>
              </a:rPr>
              <a:t> and catcher is used as microwave tube for</a:t>
            </a:r>
            <a:r>
              <a:rPr lang="en-US" dirty="0"/>
              <a:t/>
            </a:r>
            <a:br>
              <a:rPr lang="en-US" dirty="0"/>
            </a:br>
            <a:r>
              <a:rPr lang="en-US" dirty="0">
                <a:solidFill>
                  <a:srgbClr val="444444"/>
                </a:solidFill>
                <a:latin typeface="Open Sans"/>
              </a:rPr>
              <a:t>(A) Guiding waves</a:t>
            </a:r>
            <a:r>
              <a:rPr lang="en-US" dirty="0"/>
              <a:t/>
            </a:r>
            <a:br>
              <a:rPr lang="en-US" dirty="0"/>
            </a:br>
            <a:r>
              <a:rPr lang="en-US" dirty="0">
                <a:solidFill>
                  <a:srgbClr val="444444"/>
                </a:solidFill>
                <a:latin typeface="Open Sans"/>
              </a:rPr>
              <a:t>(B) Velocity modulation</a:t>
            </a:r>
            <a:r>
              <a:rPr lang="en-US" dirty="0"/>
              <a:t/>
            </a:r>
            <a:br>
              <a:rPr lang="en-US" dirty="0"/>
            </a:br>
            <a:r>
              <a:rPr lang="en-US" dirty="0">
                <a:solidFill>
                  <a:srgbClr val="444444"/>
                </a:solidFill>
                <a:latin typeface="Open Sans"/>
              </a:rPr>
              <a:t>(C) Frequency modulation</a:t>
            </a:r>
            <a:r>
              <a:rPr lang="en-US" dirty="0"/>
              <a:t/>
            </a:r>
            <a:br>
              <a:rPr lang="en-US" dirty="0"/>
            </a:br>
            <a:r>
              <a:rPr lang="en-US" dirty="0">
                <a:solidFill>
                  <a:srgbClr val="444444"/>
                </a:solidFill>
                <a:latin typeface="Open Sans"/>
              </a:rPr>
              <a:t>(D) impedance matching</a:t>
            </a:r>
            <a:endParaRPr lang="en-IN" dirty="0"/>
          </a:p>
        </p:txBody>
      </p:sp>
      <p:sp>
        <p:nvSpPr>
          <p:cNvPr id="10" name="Rectangle 9"/>
          <p:cNvSpPr/>
          <p:nvPr/>
        </p:nvSpPr>
        <p:spPr>
          <a:xfrm>
            <a:off x="620889" y="5207918"/>
            <a:ext cx="4289778" cy="369332"/>
          </a:xfrm>
          <a:prstGeom prst="rect">
            <a:avLst/>
          </a:prstGeom>
        </p:spPr>
        <p:txBody>
          <a:bodyPr wrap="square">
            <a:spAutoFit/>
          </a:bodyPr>
          <a:lstStyle/>
          <a:p>
            <a:r>
              <a:rPr lang="en-IN" b="1" dirty="0">
                <a:solidFill>
                  <a:srgbClr val="444444"/>
                </a:solidFill>
                <a:latin typeface="Open Sans"/>
              </a:rPr>
              <a:t>Answer:</a:t>
            </a:r>
            <a:r>
              <a:rPr lang="en-IN" dirty="0">
                <a:solidFill>
                  <a:srgbClr val="444444"/>
                </a:solidFill>
                <a:latin typeface="Open Sans"/>
              </a:rPr>
              <a:t> Velocity modulation</a:t>
            </a:r>
            <a:endParaRPr lang="en-IN" dirty="0"/>
          </a:p>
        </p:txBody>
      </p:sp>
    </p:spTree>
    <p:extLst>
      <p:ext uri="{BB962C8B-B14F-4D97-AF65-F5344CB8AC3E}">
        <p14:creationId xmlns:p14="http://schemas.microsoft.com/office/powerpoint/2010/main" val="3252338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9F79F9-620A-454C-B44A-099229A02D1C}" type="slidenum">
              <a:rPr lang="en-IN" smtClean="0"/>
              <a:pPr/>
              <a:t>47</a:t>
            </a:fld>
            <a:endParaRPr lang="en-IN"/>
          </a:p>
        </p:txBody>
      </p:sp>
      <p:pic>
        <p:nvPicPr>
          <p:cNvPr id="5" name="Content Placeholder 4">
            <a:extLst>
              <a:ext uri="{FF2B5EF4-FFF2-40B4-BE49-F238E27FC236}">
                <a16:creationId xmlns:a16="http://schemas.microsoft.com/office/drawing/2014/main" id="{46CD341C-2B2C-40C4-AEF2-D03D80EC5F69}"/>
              </a:ext>
            </a:extLst>
          </p:cNvPr>
          <p:cNvPicPr>
            <a:picLocks noGrp="1" noChangeAspect="1"/>
          </p:cNvPicPr>
          <p:nvPr>
            <p:ph idx="1"/>
          </p:nvPr>
        </p:nvPicPr>
        <p:blipFill>
          <a:blip r:embed="rId2"/>
          <a:stretch>
            <a:fillRect/>
          </a:stretch>
        </p:blipFill>
        <p:spPr>
          <a:xfrm>
            <a:off x="10648950" y="4593344"/>
            <a:ext cx="1543050" cy="1666875"/>
          </a:xfrm>
          <a:prstGeom prst="rect">
            <a:avLst/>
          </a:prstGeom>
        </p:spPr>
      </p:pic>
      <p:sp>
        <p:nvSpPr>
          <p:cNvPr id="6" name="Rectangle 5"/>
          <p:cNvSpPr/>
          <p:nvPr/>
        </p:nvSpPr>
        <p:spPr>
          <a:xfrm>
            <a:off x="327378" y="169333"/>
            <a:ext cx="8816622" cy="1754326"/>
          </a:xfrm>
          <a:prstGeom prst="rect">
            <a:avLst/>
          </a:prstGeom>
        </p:spPr>
        <p:txBody>
          <a:bodyPr wrap="square">
            <a:spAutoFit/>
          </a:bodyPr>
          <a:lstStyle/>
          <a:p>
            <a:r>
              <a:rPr lang="en-US" b="1">
                <a:solidFill>
                  <a:srgbClr val="444444"/>
                </a:solidFill>
                <a:latin typeface="Open Sans"/>
              </a:rPr>
              <a:t>3. </a:t>
            </a:r>
            <a:r>
              <a:rPr lang="en-US" b="1" dirty="0">
                <a:solidFill>
                  <a:srgbClr val="444444"/>
                </a:solidFill>
                <a:latin typeface="Open Sans"/>
              </a:rPr>
              <a:t>Which of the following sinusoidal oscillator is preferred for microwave frequencies?</a:t>
            </a:r>
            <a:r>
              <a:rPr lang="en-US" dirty="0"/>
              <a:t/>
            </a:r>
            <a:br>
              <a:rPr lang="en-US" dirty="0"/>
            </a:br>
            <a:r>
              <a:rPr lang="en-US" dirty="0">
                <a:solidFill>
                  <a:srgbClr val="444444"/>
                </a:solidFill>
                <a:latin typeface="Open Sans"/>
              </a:rPr>
              <a:t>(A) resonant circuit oscillator</a:t>
            </a:r>
            <a:r>
              <a:rPr lang="en-US" dirty="0"/>
              <a:t/>
            </a:r>
            <a:br>
              <a:rPr lang="en-US" dirty="0"/>
            </a:br>
            <a:r>
              <a:rPr lang="en-US" dirty="0">
                <a:solidFill>
                  <a:srgbClr val="444444"/>
                </a:solidFill>
                <a:latin typeface="Open Sans"/>
              </a:rPr>
              <a:t>(B) RC phase shift oscillators</a:t>
            </a:r>
            <a:r>
              <a:rPr lang="en-US" dirty="0"/>
              <a:t/>
            </a:r>
            <a:br>
              <a:rPr lang="en-US" dirty="0"/>
            </a:br>
            <a:r>
              <a:rPr lang="en-US" dirty="0">
                <a:solidFill>
                  <a:srgbClr val="444444"/>
                </a:solidFill>
                <a:latin typeface="Open Sans"/>
              </a:rPr>
              <a:t>(C) negative resistance oscillators</a:t>
            </a:r>
            <a:r>
              <a:rPr lang="en-US" dirty="0"/>
              <a:t/>
            </a:r>
            <a:br>
              <a:rPr lang="en-US" dirty="0"/>
            </a:br>
            <a:r>
              <a:rPr lang="en-US" dirty="0">
                <a:solidFill>
                  <a:srgbClr val="444444"/>
                </a:solidFill>
                <a:latin typeface="Open Sans"/>
              </a:rPr>
              <a:t>(D) all of the above</a:t>
            </a:r>
            <a:endParaRPr lang="en-IN" dirty="0"/>
          </a:p>
        </p:txBody>
      </p:sp>
      <p:sp>
        <p:nvSpPr>
          <p:cNvPr id="7" name="Rectangle 6"/>
          <p:cNvSpPr/>
          <p:nvPr/>
        </p:nvSpPr>
        <p:spPr>
          <a:xfrm>
            <a:off x="410182" y="1923659"/>
            <a:ext cx="4237057" cy="369332"/>
          </a:xfrm>
          <a:prstGeom prst="rect">
            <a:avLst/>
          </a:prstGeom>
        </p:spPr>
        <p:txBody>
          <a:bodyPr wrap="none">
            <a:spAutoFit/>
          </a:bodyPr>
          <a:lstStyle/>
          <a:p>
            <a:r>
              <a:rPr lang="en-IN" b="1" dirty="0">
                <a:solidFill>
                  <a:srgbClr val="444444"/>
                </a:solidFill>
                <a:latin typeface="Open Sans"/>
              </a:rPr>
              <a:t>Answer:</a:t>
            </a:r>
            <a:r>
              <a:rPr lang="en-IN" dirty="0">
                <a:solidFill>
                  <a:srgbClr val="444444"/>
                </a:solidFill>
                <a:latin typeface="Open Sans"/>
              </a:rPr>
              <a:t> negative resistance oscillators</a:t>
            </a:r>
            <a:endParaRPr lang="en-IN" dirty="0"/>
          </a:p>
        </p:txBody>
      </p:sp>
      <p:sp>
        <p:nvSpPr>
          <p:cNvPr id="8" name="Rectangle 7"/>
          <p:cNvSpPr/>
          <p:nvPr/>
        </p:nvSpPr>
        <p:spPr>
          <a:xfrm>
            <a:off x="334883" y="2292991"/>
            <a:ext cx="8624711" cy="1477328"/>
          </a:xfrm>
          <a:prstGeom prst="rect">
            <a:avLst/>
          </a:prstGeom>
        </p:spPr>
        <p:txBody>
          <a:bodyPr wrap="square">
            <a:spAutoFit/>
          </a:bodyPr>
          <a:lstStyle/>
          <a:p>
            <a:r>
              <a:rPr lang="en-US" b="1" dirty="0">
                <a:solidFill>
                  <a:srgbClr val="444444"/>
                </a:solidFill>
                <a:latin typeface="Open Sans"/>
              </a:rPr>
              <a:t>4. The negative resistance in Gunn diode is due to</a:t>
            </a:r>
            <a:r>
              <a:rPr lang="en-US" dirty="0"/>
              <a:t/>
            </a:r>
            <a:br>
              <a:rPr lang="en-US" dirty="0"/>
            </a:br>
            <a:r>
              <a:rPr lang="en-US" dirty="0">
                <a:solidFill>
                  <a:srgbClr val="444444"/>
                </a:solidFill>
                <a:latin typeface="Open Sans"/>
              </a:rPr>
              <a:t>(A) electron transfer to a less mobile energy level</a:t>
            </a:r>
            <a:r>
              <a:rPr lang="en-US" dirty="0"/>
              <a:t/>
            </a:r>
            <a:br>
              <a:rPr lang="en-US" dirty="0"/>
            </a:br>
            <a:r>
              <a:rPr lang="en-US" dirty="0">
                <a:solidFill>
                  <a:srgbClr val="444444"/>
                </a:solidFill>
                <a:latin typeface="Open Sans"/>
              </a:rPr>
              <a:t>(B) high reverse bias</a:t>
            </a:r>
            <a:r>
              <a:rPr lang="en-US" dirty="0"/>
              <a:t/>
            </a:r>
            <a:br>
              <a:rPr lang="en-US" dirty="0"/>
            </a:br>
            <a:r>
              <a:rPr lang="en-US" dirty="0">
                <a:solidFill>
                  <a:srgbClr val="444444"/>
                </a:solidFill>
                <a:latin typeface="Open Sans"/>
              </a:rPr>
              <a:t>(C) electron domain formation at the junction</a:t>
            </a:r>
            <a:r>
              <a:rPr lang="en-US" dirty="0"/>
              <a:t/>
            </a:r>
            <a:br>
              <a:rPr lang="en-US" dirty="0"/>
            </a:br>
            <a:r>
              <a:rPr lang="en-US" dirty="0">
                <a:solidFill>
                  <a:srgbClr val="444444"/>
                </a:solidFill>
                <a:latin typeface="Open Sans"/>
              </a:rPr>
              <a:t>(D) tunneling across the junction</a:t>
            </a:r>
            <a:endParaRPr lang="en-IN" dirty="0"/>
          </a:p>
        </p:txBody>
      </p:sp>
      <p:sp>
        <p:nvSpPr>
          <p:cNvPr id="9" name="Rectangle 8"/>
          <p:cNvSpPr/>
          <p:nvPr/>
        </p:nvSpPr>
        <p:spPr>
          <a:xfrm>
            <a:off x="410182" y="3677985"/>
            <a:ext cx="5327099" cy="369332"/>
          </a:xfrm>
          <a:prstGeom prst="rect">
            <a:avLst/>
          </a:prstGeom>
        </p:spPr>
        <p:txBody>
          <a:bodyPr wrap="none">
            <a:spAutoFit/>
          </a:bodyPr>
          <a:lstStyle/>
          <a:p>
            <a:r>
              <a:rPr lang="en-US" b="1" dirty="0">
                <a:solidFill>
                  <a:srgbClr val="444444"/>
                </a:solidFill>
                <a:latin typeface="Open Sans"/>
              </a:rPr>
              <a:t>Answer:</a:t>
            </a:r>
            <a:r>
              <a:rPr lang="en-US" dirty="0">
                <a:solidFill>
                  <a:srgbClr val="444444"/>
                </a:solidFill>
                <a:latin typeface="Open Sans"/>
              </a:rPr>
              <a:t> electron domain formation at the junction</a:t>
            </a:r>
            <a:endParaRPr lang="en-IN" dirty="0"/>
          </a:p>
        </p:txBody>
      </p:sp>
      <p:sp>
        <p:nvSpPr>
          <p:cNvPr id="10" name="Rectangle 9"/>
          <p:cNvSpPr/>
          <p:nvPr/>
        </p:nvSpPr>
        <p:spPr>
          <a:xfrm>
            <a:off x="410182" y="4047316"/>
            <a:ext cx="8733817" cy="1477328"/>
          </a:xfrm>
          <a:prstGeom prst="rect">
            <a:avLst/>
          </a:prstGeom>
        </p:spPr>
        <p:txBody>
          <a:bodyPr wrap="square">
            <a:spAutoFit/>
          </a:bodyPr>
          <a:lstStyle/>
          <a:p>
            <a:r>
              <a:rPr lang="en-US" b="1" dirty="0">
                <a:solidFill>
                  <a:srgbClr val="444444"/>
                </a:solidFill>
                <a:latin typeface="Open Sans"/>
              </a:rPr>
              <a:t>5. TWT is basically</a:t>
            </a:r>
            <a:r>
              <a:rPr lang="en-US" dirty="0"/>
              <a:t/>
            </a:r>
            <a:br>
              <a:rPr lang="en-US" dirty="0"/>
            </a:br>
            <a:r>
              <a:rPr lang="en-US" dirty="0">
                <a:solidFill>
                  <a:srgbClr val="444444"/>
                </a:solidFill>
                <a:latin typeface="Open Sans"/>
              </a:rPr>
              <a:t>(A) an oscillator</a:t>
            </a:r>
            <a:r>
              <a:rPr lang="en-US" dirty="0"/>
              <a:t/>
            </a:r>
            <a:br>
              <a:rPr lang="en-US" dirty="0"/>
            </a:br>
            <a:r>
              <a:rPr lang="en-US" dirty="0">
                <a:solidFill>
                  <a:srgbClr val="444444"/>
                </a:solidFill>
                <a:latin typeface="Open Sans"/>
              </a:rPr>
              <a:t>(B) tuned amplifier</a:t>
            </a:r>
            <a:r>
              <a:rPr lang="en-US" dirty="0"/>
              <a:t/>
            </a:r>
            <a:br>
              <a:rPr lang="en-US" dirty="0"/>
            </a:br>
            <a:r>
              <a:rPr lang="en-US" dirty="0">
                <a:solidFill>
                  <a:srgbClr val="444444"/>
                </a:solidFill>
                <a:latin typeface="Open Sans"/>
              </a:rPr>
              <a:t>(C) wideband amplifier</a:t>
            </a:r>
            <a:r>
              <a:rPr lang="en-US" dirty="0"/>
              <a:t/>
            </a:r>
            <a:br>
              <a:rPr lang="en-US" dirty="0"/>
            </a:br>
            <a:r>
              <a:rPr lang="en-US" dirty="0">
                <a:solidFill>
                  <a:srgbClr val="444444"/>
                </a:solidFill>
                <a:latin typeface="Open Sans"/>
              </a:rPr>
              <a:t>(D) an audio amplifier</a:t>
            </a:r>
            <a:endParaRPr lang="en-IN" dirty="0"/>
          </a:p>
        </p:txBody>
      </p:sp>
      <p:sp>
        <p:nvSpPr>
          <p:cNvPr id="11" name="Rectangle 10"/>
          <p:cNvSpPr/>
          <p:nvPr/>
        </p:nvSpPr>
        <p:spPr>
          <a:xfrm flipH="1">
            <a:off x="410179" y="5432312"/>
            <a:ext cx="3298220" cy="369332"/>
          </a:xfrm>
          <a:prstGeom prst="rect">
            <a:avLst/>
          </a:prstGeom>
        </p:spPr>
        <p:txBody>
          <a:bodyPr wrap="square">
            <a:spAutoFit/>
          </a:bodyPr>
          <a:lstStyle/>
          <a:p>
            <a:r>
              <a:rPr lang="en-IN" b="1" dirty="0">
                <a:solidFill>
                  <a:srgbClr val="444444"/>
                </a:solidFill>
                <a:latin typeface="Open Sans"/>
              </a:rPr>
              <a:t>Answer:</a:t>
            </a:r>
            <a:r>
              <a:rPr lang="en-IN" dirty="0">
                <a:solidFill>
                  <a:srgbClr val="444444"/>
                </a:solidFill>
                <a:latin typeface="Open Sans"/>
              </a:rPr>
              <a:t> wideband </a:t>
            </a:r>
            <a:r>
              <a:rPr lang="en-IN" dirty="0" smtClean="0">
                <a:solidFill>
                  <a:srgbClr val="444444"/>
                </a:solidFill>
                <a:latin typeface="Open Sans"/>
              </a:rPr>
              <a:t>amplifier</a:t>
            </a:r>
            <a:endParaRPr lang="en-IN" dirty="0"/>
          </a:p>
        </p:txBody>
      </p:sp>
    </p:spTree>
    <p:extLst>
      <p:ext uri="{BB962C8B-B14F-4D97-AF65-F5344CB8AC3E}">
        <p14:creationId xmlns:p14="http://schemas.microsoft.com/office/powerpoint/2010/main" val="2674015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9F79F9-620A-454C-B44A-099229A02D1C}" type="slidenum">
              <a:rPr lang="en-IN" smtClean="0"/>
              <a:pPr/>
              <a:t>48</a:t>
            </a:fld>
            <a:endParaRPr lang="en-IN"/>
          </a:p>
        </p:txBody>
      </p:sp>
      <p:pic>
        <p:nvPicPr>
          <p:cNvPr id="5" name="Content Placeholder 4">
            <a:extLst>
              <a:ext uri="{FF2B5EF4-FFF2-40B4-BE49-F238E27FC236}">
                <a16:creationId xmlns:a16="http://schemas.microsoft.com/office/drawing/2014/main" id="{46CD341C-2B2C-40C4-AEF2-D03D80EC5F69}"/>
              </a:ext>
            </a:extLst>
          </p:cNvPr>
          <p:cNvPicPr>
            <a:picLocks noGrp="1" noChangeAspect="1"/>
          </p:cNvPicPr>
          <p:nvPr>
            <p:ph idx="1"/>
          </p:nvPr>
        </p:nvPicPr>
        <p:blipFill>
          <a:blip r:embed="rId2"/>
          <a:stretch>
            <a:fillRect/>
          </a:stretch>
        </p:blipFill>
        <p:spPr>
          <a:xfrm>
            <a:off x="10180638" y="4637088"/>
            <a:ext cx="1543050" cy="1666875"/>
          </a:xfrm>
          <a:prstGeom prst="rect">
            <a:avLst/>
          </a:prstGeom>
        </p:spPr>
      </p:pic>
      <p:sp>
        <p:nvSpPr>
          <p:cNvPr id="6" name="Rectangle 5"/>
          <p:cNvSpPr/>
          <p:nvPr/>
        </p:nvSpPr>
        <p:spPr>
          <a:xfrm>
            <a:off x="304800" y="188436"/>
            <a:ext cx="7683500" cy="1477328"/>
          </a:xfrm>
          <a:prstGeom prst="rect">
            <a:avLst/>
          </a:prstGeom>
        </p:spPr>
        <p:txBody>
          <a:bodyPr wrap="square">
            <a:spAutoFit/>
          </a:bodyPr>
          <a:lstStyle/>
          <a:p>
            <a:r>
              <a:rPr lang="en-US" b="1" dirty="0">
                <a:solidFill>
                  <a:srgbClr val="444444"/>
                </a:solidFill>
                <a:latin typeface="Open Sans"/>
              </a:rPr>
              <a:t>6. An attenuator is used with TWT to</a:t>
            </a:r>
            <a:r>
              <a:rPr lang="en-US" dirty="0"/>
              <a:t/>
            </a:r>
            <a:br>
              <a:rPr lang="en-US" dirty="0"/>
            </a:br>
            <a:r>
              <a:rPr lang="en-US" dirty="0">
                <a:solidFill>
                  <a:srgbClr val="444444"/>
                </a:solidFill>
                <a:latin typeface="Open Sans"/>
              </a:rPr>
              <a:t>(A) prevent oscillations</a:t>
            </a:r>
            <a:r>
              <a:rPr lang="en-US" dirty="0"/>
              <a:t/>
            </a:r>
            <a:br>
              <a:rPr lang="en-US" dirty="0"/>
            </a:br>
            <a:r>
              <a:rPr lang="en-US" dirty="0">
                <a:solidFill>
                  <a:srgbClr val="444444"/>
                </a:solidFill>
                <a:latin typeface="Open Sans"/>
              </a:rPr>
              <a:t>(B) increase gain</a:t>
            </a:r>
            <a:r>
              <a:rPr lang="en-US" dirty="0"/>
              <a:t/>
            </a:r>
            <a:br>
              <a:rPr lang="en-US" dirty="0"/>
            </a:br>
            <a:r>
              <a:rPr lang="en-US" dirty="0">
                <a:solidFill>
                  <a:srgbClr val="444444"/>
                </a:solidFill>
                <a:latin typeface="Open Sans"/>
              </a:rPr>
              <a:t>(C) prevent saturation</a:t>
            </a:r>
            <a:r>
              <a:rPr lang="en-US" dirty="0"/>
              <a:t/>
            </a:r>
            <a:br>
              <a:rPr lang="en-US" dirty="0"/>
            </a:br>
            <a:r>
              <a:rPr lang="en-US" dirty="0">
                <a:solidFill>
                  <a:srgbClr val="444444"/>
                </a:solidFill>
                <a:latin typeface="Open Sans"/>
              </a:rPr>
              <a:t>(D) help bunching</a:t>
            </a:r>
            <a:endParaRPr lang="en-IN" dirty="0"/>
          </a:p>
        </p:txBody>
      </p:sp>
      <p:sp>
        <p:nvSpPr>
          <p:cNvPr id="7" name="Rectangle 6"/>
          <p:cNvSpPr/>
          <p:nvPr/>
        </p:nvSpPr>
        <p:spPr>
          <a:xfrm>
            <a:off x="285750" y="1665764"/>
            <a:ext cx="3860800" cy="369332"/>
          </a:xfrm>
          <a:prstGeom prst="rect">
            <a:avLst/>
          </a:prstGeom>
        </p:spPr>
        <p:txBody>
          <a:bodyPr wrap="square">
            <a:spAutoFit/>
          </a:bodyPr>
          <a:lstStyle/>
          <a:p>
            <a:r>
              <a:rPr lang="en-IN" b="1" dirty="0">
                <a:solidFill>
                  <a:srgbClr val="444444"/>
                </a:solidFill>
                <a:latin typeface="Open Sans"/>
              </a:rPr>
              <a:t>Answer:</a:t>
            </a:r>
            <a:r>
              <a:rPr lang="en-IN" dirty="0">
                <a:solidFill>
                  <a:srgbClr val="444444"/>
                </a:solidFill>
                <a:latin typeface="Open Sans"/>
              </a:rPr>
              <a:t> prevent oscillations</a:t>
            </a:r>
            <a:endParaRPr lang="en-IN" dirty="0"/>
          </a:p>
        </p:txBody>
      </p:sp>
      <p:sp>
        <p:nvSpPr>
          <p:cNvPr id="8" name="Rectangle 7"/>
          <p:cNvSpPr/>
          <p:nvPr/>
        </p:nvSpPr>
        <p:spPr>
          <a:xfrm>
            <a:off x="285750" y="2035096"/>
            <a:ext cx="6019800" cy="1754326"/>
          </a:xfrm>
          <a:prstGeom prst="rect">
            <a:avLst/>
          </a:prstGeom>
        </p:spPr>
        <p:txBody>
          <a:bodyPr wrap="square">
            <a:spAutoFit/>
          </a:bodyPr>
          <a:lstStyle/>
          <a:p>
            <a:r>
              <a:rPr lang="en-US" b="1" dirty="0">
                <a:solidFill>
                  <a:srgbClr val="444444"/>
                </a:solidFill>
                <a:latin typeface="Open Sans"/>
              </a:rPr>
              <a:t>7. For handling large microwave power, the best medium is</a:t>
            </a:r>
            <a:r>
              <a:rPr lang="en-US" dirty="0"/>
              <a:t/>
            </a:r>
            <a:br>
              <a:rPr lang="en-US" dirty="0"/>
            </a:br>
            <a:r>
              <a:rPr lang="en-US" dirty="0">
                <a:solidFill>
                  <a:srgbClr val="444444"/>
                </a:solidFill>
                <a:latin typeface="Open Sans"/>
              </a:rPr>
              <a:t>(A) coaxial line</a:t>
            </a:r>
            <a:r>
              <a:rPr lang="en-US" dirty="0"/>
              <a:t/>
            </a:r>
            <a:br>
              <a:rPr lang="en-US" dirty="0"/>
            </a:br>
            <a:r>
              <a:rPr lang="en-US" dirty="0">
                <a:solidFill>
                  <a:srgbClr val="444444"/>
                </a:solidFill>
                <a:latin typeface="Open Sans"/>
              </a:rPr>
              <a:t>(B) rectangular waveguide</a:t>
            </a:r>
            <a:r>
              <a:rPr lang="en-US" dirty="0"/>
              <a:t/>
            </a:r>
            <a:br>
              <a:rPr lang="en-US" dirty="0"/>
            </a:br>
            <a:r>
              <a:rPr lang="en-US" dirty="0">
                <a:solidFill>
                  <a:srgbClr val="444444"/>
                </a:solidFill>
                <a:latin typeface="Open Sans"/>
              </a:rPr>
              <a:t>(C) </a:t>
            </a:r>
            <a:r>
              <a:rPr lang="en-US" dirty="0" err="1">
                <a:solidFill>
                  <a:srgbClr val="444444"/>
                </a:solidFill>
                <a:latin typeface="Open Sans"/>
              </a:rPr>
              <a:t>stripline</a:t>
            </a:r>
            <a:r>
              <a:rPr lang="en-US" dirty="0"/>
              <a:t/>
            </a:r>
            <a:br>
              <a:rPr lang="en-US" dirty="0"/>
            </a:br>
            <a:r>
              <a:rPr lang="en-US" dirty="0">
                <a:solidFill>
                  <a:srgbClr val="444444"/>
                </a:solidFill>
                <a:latin typeface="Open Sans"/>
              </a:rPr>
              <a:t>(D) circular wave guide</a:t>
            </a:r>
            <a:endParaRPr lang="en-IN" dirty="0"/>
          </a:p>
        </p:txBody>
      </p:sp>
      <p:sp>
        <p:nvSpPr>
          <p:cNvPr id="9" name="Rectangle 8"/>
          <p:cNvSpPr/>
          <p:nvPr/>
        </p:nvSpPr>
        <p:spPr>
          <a:xfrm>
            <a:off x="304800" y="3604756"/>
            <a:ext cx="3480440" cy="369332"/>
          </a:xfrm>
          <a:prstGeom prst="rect">
            <a:avLst/>
          </a:prstGeom>
        </p:spPr>
        <p:txBody>
          <a:bodyPr wrap="none">
            <a:spAutoFit/>
          </a:bodyPr>
          <a:lstStyle/>
          <a:p>
            <a:r>
              <a:rPr lang="en-IN" b="1" dirty="0">
                <a:solidFill>
                  <a:srgbClr val="444444"/>
                </a:solidFill>
                <a:latin typeface="Open Sans"/>
              </a:rPr>
              <a:t>Answer:</a:t>
            </a:r>
            <a:r>
              <a:rPr lang="en-IN" dirty="0">
                <a:solidFill>
                  <a:srgbClr val="444444"/>
                </a:solidFill>
                <a:latin typeface="Open Sans"/>
              </a:rPr>
              <a:t> rectangular waveguide</a:t>
            </a:r>
            <a:endParaRPr lang="en-IN" dirty="0"/>
          </a:p>
        </p:txBody>
      </p:sp>
      <p:sp>
        <p:nvSpPr>
          <p:cNvPr id="11" name="Rectangle 10"/>
          <p:cNvSpPr/>
          <p:nvPr/>
        </p:nvSpPr>
        <p:spPr>
          <a:xfrm>
            <a:off x="304800" y="3974088"/>
            <a:ext cx="4572000" cy="2031325"/>
          </a:xfrm>
          <a:prstGeom prst="rect">
            <a:avLst/>
          </a:prstGeom>
        </p:spPr>
        <p:txBody>
          <a:bodyPr wrap="square">
            <a:spAutoFit/>
          </a:bodyPr>
          <a:lstStyle/>
          <a:p>
            <a:r>
              <a:rPr lang="en-US" b="1" dirty="0">
                <a:solidFill>
                  <a:srgbClr val="444444"/>
                </a:solidFill>
                <a:latin typeface="Open Sans"/>
              </a:rPr>
              <a:t>8. Due to curvature of earth, microwave repeaters are placed at distance of about</a:t>
            </a:r>
            <a:r>
              <a:rPr lang="en-US" dirty="0"/>
              <a:t/>
            </a:r>
            <a:br>
              <a:rPr lang="en-US" dirty="0"/>
            </a:br>
            <a:r>
              <a:rPr lang="en-US" dirty="0">
                <a:solidFill>
                  <a:srgbClr val="444444"/>
                </a:solidFill>
                <a:latin typeface="Open Sans"/>
              </a:rPr>
              <a:t>(A) l0 Km</a:t>
            </a:r>
            <a:r>
              <a:rPr lang="en-US" dirty="0"/>
              <a:t/>
            </a:r>
            <a:br>
              <a:rPr lang="en-US" dirty="0"/>
            </a:br>
            <a:r>
              <a:rPr lang="en-US" dirty="0">
                <a:solidFill>
                  <a:srgbClr val="444444"/>
                </a:solidFill>
                <a:latin typeface="Open Sans"/>
              </a:rPr>
              <a:t>(B) 50 Km</a:t>
            </a:r>
            <a:r>
              <a:rPr lang="en-US" dirty="0"/>
              <a:t/>
            </a:r>
            <a:br>
              <a:rPr lang="en-US" dirty="0"/>
            </a:br>
            <a:r>
              <a:rPr lang="en-US" dirty="0">
                <a:solidFill>
                  <a:srgbClr val="444444"/>
                </a:solidFill>
                <a:latin typeface="Open Sans"/>
              </a:rPr>
              <a:t>(C) 200 Km</a:t>
            </a:r>
            <a:r>
              <a:rPr lang="en-US" dirty="0"/>
              <a:t/>
            </a:r>
            <a:br>
              <a:rPr lang="en-US" dirty="0"/>
            </a:br>
            <a:r>
              <a:rPr lang="en-US" dirty="0">
                <a:solidFill>
                  <a:srgbClr val="444444"/>
                </a:solidFill>
                <a:latin typeface="Open Sans"/>
              </a:rPr>
              <a:t>(D) 500 Km</a:t>
            </a:r>
            <a:endParaRPr lang="en-IN" dirty="0"/>
          </a:p>
        </p:txBody>
      </p:sp>
      <p:sp>
        <p:nvSpPr>
          <p:cNvPr id="12" name="Rectangle 11"/>
          <p:cNvSpPr/>
          <p:nvPr/>
        </p:nvSpPr>
        <p:spPr>
          <a:xfrm>
            <a:off x="305120" y="5813454"/>
            <a:ext cx="2171380" cy="369332"/>
          </a:xfrm>
          <a:prstGeom prst="rect">
            <a:avLst/>
          </a:prstGeom>
        </p:spPr>
        <p:txBody>
          <a:bodyPr wrap="square">
            <a:spAutoFit/>
          </a:bodyPr>
          <a:lstStyle/>
          <a:p>
            <a:r>
              <a:rPr lang="en-IN" b="1" dirty="0">
                <a:solidFill>
                  <a:srgbClr val="444444"/>
                </a:solidFill>
                <a:latin typeface="Open Sans"/>
              </a:rPr>
              <a:t>Answer:</a:t>
            </a:r>
            <a:r>
              <a:rPr lang="en-IN" dirty="0">
                <a:solidFill>
                  <a:srgbClr val="444444"/>
                </a:solidFill>
                <a:latin typeface="Open Sans"/>
              </a:rPr>
              <a:t> 50 Km</a:t>
            </a:r>
            <a:endParaRPr lang="en-IN" dirty="0"/>
          </a:p>
        </p:txBody>
      </p:sp>
    </p:spTree>
    <p:extLst>
      <p:ext uri="{BB962C8B-B14F-4D97-AF65-F5344CB8AC3E}">
        <p14:creationId xmlns:p14="http://schemas.microsoft.com/office/powerpoint/2010/main" val="2425591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9F79F9-620A-454C-B44A-099229A02D1C}" type="slidenum">
              <a:rPr lang="en-IN" smtClean="0"/>
              <a:pPr/>
              <a:t>49</a:t>
            </a:fld>
            <a:endParaRPr lang="en-IN"/>
          </a:p>
        </p:txBody>
      </p:sp>
      <p:pic>
        <p:nvPicPr>
          <p:cNvPr id="5" name="Content Placeholder 4">
            <a:extLst>
              <a:ext uri="{FF2B5EF4-FFF2-40B4-BE49-F238E27FC236}">
                <a16:creationId xmlns:a16="http://schemas.microsoft.com/office/drawing/2014/main" id="{46CD341C-2B2C-40C4-AEF2-D03D80EC5F69}"/>
              </a:ext>
            </a:extLst>
          </p:cNvPr>
          <p:cNvPicPr>
            <a:picLocks noGrp="1" noChangeAspect="1"/>
          </p:cNvPicPr>
          <p:nvPr>
            <p:ph idx="1"/>
          </p:nvPr>
        </p:nvPicPr>
        <p:blipFill>
          <a:blip r:embed="rId2"/>
          <a:stretch>
            <a:fillRect/>
          </a:stretch>
        </p:blipFill>
        <p:spPr>
          <a:xfrm>
            <a:off x="10180638" y="4637088"/>
            <a:ext cx="1543050" cy="1666875"/>
          </a:xfrm>
          <a:prstGeom prst="rect">
            <a:avLst/>
          </a:prstGeom>
        </p:spPr>
      </p:pic>
      <p:sp>
        <p:nvSpPr>
          <p:cNvPr id="6" name="Rectangle 5"/>
          <p:cNvSpPr/>
          <p:nvPr/>
        </p:nvSpPr>
        <p:spPr>
          <a:xfrm>
            <a:off x="114300" y="0"/>
            <a:ext cx="6096000" cy="1754326"/>
          </a:xfrm>
          <a:prstGeom prst="rect">
            <a:avLst/>
          </a:prstGeom>
        </p:spPr>
        <p:txBody>
          <a:bodyPr>
            <a:spAutoFit/>
          </a:bodyPr>
          <a:lstStyle/>
          <a:p>
            <a:r>
              <a:rPr lang="en-US" b="1" dirty="0">
                <a:solidFill>
                  <a:srgbClr val="444444"/>
                </a:solidFill>
                <a:latin typeface="Open Sans"/>
              </a:rPr>
              <a:t>9. The Biggest Disadvantage the IMPATT Diode has is its</a:t>
            </a:r>
            <a:r>
              <a:rPr lang="en-US" dirty="0"/>
              <a:t/>
            </a:r>
            <a:br>
              <a:rPr lang="en-US" dirty="0"/>
            </a:br>
            <a:r>
              <a:rPr lang="en-US" dirty="0">
                <a:solidFill>
                  <a:srgbClr val="444444"/>
                </a:solidFill>
                <a:latin typeface="Open Sans"/>
              </a:rPr>
              <a:t>(A) Low Efficiency</a:t>
            </a:r>
            <a:r>
              <a:rPr lang="en-US" dirty="0"/>
              <a:t/>
            </a:r>
            <a:br>
              <a:rPr lang="en-US" dirty="0"/>
            </a:br>
            <a:r>
              <a:rPr lang="en-US" dirty="0">
                <a:solidFill>
                  <a:srgbClr val="444444"/>
                </a:solidFill>
                <a:latin typeface="Open Sans"/>
              </a:rPr>
              <a:t>(B) High Noise</a:t>
            </a:r>
            <a:r>
              <a:rPr lang="en-US" dirty="0"/>
              <a:t/>
            </a:r>
            <a:br>
              <a:rPr lang="en-US" dirty="0"/>
            </a:br>
            <a:r>
              <a:rPr lang="en-US" dirty="0">
                <a:solidFill>
                  <a:srgbClr val="444444"/>
                </a:solidFill>
                <a:latin typeface="Open Sans"/>
              </a:rPr>
              <a:t>(C) Low BW</a:t>
            </a:r>
            <a:r>
              <a:rPr lang="en-US" dirty="0"/>
              <a:t/>
            </a:r>
            <a:br>
              <a:rPr lang="en-US" dirty="0"/>
            </a:br>
            <a:r>
              <a:rPr lang="en-US" dirty="0">
                <a:solidFill>
                  <a:srgbClr val="444444"/>
                </a:solidFill>
                <a:latin typeface="Open Sans"/>
              </a:rPr>
              <a:t>(D) Inutility to provide Pulse Operation</a:t>
            </a:r>
            <a:endParaRPr lang="en-IN" dirty="0"/>
          </a:p>
        </p:txBody>
      </p:sp>
      <p:sp>
        <p:nvSpPr>
          <p:cNvPr id="7" name="Rectangle 6"/>
          <p:cNvSpPr/>
          <p:nvPr/>
        </p:nvSpPr>
        <p:spPr>
          <a:xfrm>
            <a:off x="228600" y="1892300"/>
            <a:ext cx="7011303" cy="369332"/>
          </a:xfrm>
          <a:prstGeom prst="rect">
            <a:avLst/>
          </a:prstGeom>
        </p:spPr>
        <p:txBody>
          <a:bodyPr wrap="square">
            <a:spAutoFit/>
          </a:bodyPr>
          <a:lstStyle/>
          <a:p>
            <a:r>
              <a:rPr lang="en-IN" b="1" dirty="0">
                <a:solidFill>
                  <a:srgbClr val="444444"/>
                </a:solidFill>
                <a:latin typeface="Open Sans"/>
              </a:rPr>
              <a:t>Answer:</a:t>
            </a:r>
            <a:r>
              <a:rPr lang="en-IN" dirty="0">
                <a:solidFill>
                  <a:srgbClr val="444444"/>
                </a:solidFill>
                <a:latin typeface="Open Sans"/>
              </a:rPr>
              <a:t> High Noise</a:t>
            </a:r>
            <a:endParaRPr lang="en-IN" dirty="0"/>
          </a:p>
        </p:txBody>
      </p:sp>
      <p:sp>
        <p:nvSpPr>
          <p:cNvPr id="8" name="Rectangle 7"/>
          <p:cNvSpPr/>
          <p:nvPr/>
        </p:nvSpPr>
        <p:spPr>
          <a:xfrm>
            <a:off x="0" y="2399606"/>
            <a:ext cx="6096000" cy="1754326"/>
          </a:xfrm>
          <a:prstGeom prst="rect">
            <a:avLst/>
          </a:prstGeom>
        </p:spPr>
        <p:txBody>
          <a:bodyPr>
            <a:spAutoFit/>
          </a:bodyPr>
          <a:lstStyle/>
          <a:p>
            <a:r>
              <a:rPr lang="en-US" b="1" dirty="0">
                <a:solidFill>
                  <a:srgbClr val="444444"/>
                </a:solidFill>
                <a:latin typeface="Open Sans"/>
              </a:rPr>
              <a:t>10. Vacuum Tube Eventually Fall at Microwave Frequencies Because of their</a:t>
            </a:r>
            <a:r>
              <a:rPr lang="en-US" dirty="0"/>
              <a:t/>
            </a:r>
            <a:br>
              <a:rPr lang="en-US" dirty="0"/>
            </a:br>
            <a:r>
              <a:rPr lang="en-US" dirty="0">
                <a:solidFill>
                  <a:srgbClr val="444444"/>
                </a:solidFill>
                <a:latin typeface="Open Sans"/>
              </a:rPr>
              <a:t>(A) Inter Electrode Capacitance</a:t>
            </a:r>
            <a:r>
              <a:rPr lang="en-US" dirty="0"/>
              <a:t/>
            </a:r>
            <a:br>
              <a:rPr lang="en-US" dirty="0"/>
            </a:br>
            <a:r>
              <a:rPr lang="en-US" dirty="0">
                <a:solidFill>
                  <a:srgbClr val="444444"/>
                </a:solidFill>
                <a:latin typeface="Open Sans"/>
              </a:rPr>
              <a:t>(B) Small Series inductance</a:t>
            </a:r>
            <a:r>
              <a:rPr lang="en-US" dirty="0"/>
              <a:t/>
            </a:r>
            <a:br>
              <a:rPr lang="en-US" dirty="0"/>
            </a:br>
            <a:r>
              <a:rPr lang="en-US" dirty="0">
                <a:solidFill>
                  <a:srgbClr val="444444"/>
                </a:solidFill>
                <a:latin typeface="Open Sans"/>
              </a:rPr>
              <a:t>(C) Large Shunt Capacitance</a:t>
            </a:r>
            <a:r>
              <a:rPr lang="en-US" dirty="0"/>
              <a:t/>
            </a:r>
            <a:br>
              <a:rPr lang="en-US" dirty="0"/>
            </a:br>
            <a:r>
              <a:rPr lang="en-US" dirty="0">
                <a:solidFill>
                  <a:srgbClr val="444444"/>
                </a:solidFill>
                <a:latin typeface="Open Sans"/>
              </a:rPr>
              <a:t>(D) Short Transit Time</a:t>
            </a:r>
            <a:endParaRPr lang="en-IN" dirty="0"/>
          </a:p>
        </p:txBody>
      </p:sp>
      <p:sp>
        <p:nvSpPr>
          <p:cNvPr id="9" name="Rectangle 8"/>
          <p:cNvSpPr/>
          <p:nvPr/>
        </p:nvSpPr>
        <p:spPr>
          <a:xfrm>
            <a:off x="228600" y="4152881"/>
            <a:ext cx="4064000" cy="369332"/>
          </a:xfrm>
          <a:prstGeom prst="rect">
            <a:avLst/>
          </a:prstGeom>
        </p:spPr>
        <p:txBody>
          <a:bodyPr wrap="square">
            <a:spAutoFit/>
          </a:bodyPr>
          <a:lstStyle/>
          <a:p>
            <a:r>
              <a:rPr lang="en-IN" b="1" dirty="0">
                <a:solidFill>
                  <a:srgbClr val="444444"/>
                </a:solidFill>
                <a:latin typeface="Open Sans"/>
              </a:rPr>
              <a:t>Answer:</a:t>
            </a:r>
            <a:r>
              <a:rPr lang="en-IN" dirty="0">
                <a:solidFill>
                  <a:srgbClr val="444444"/>
                </a:solidFill>
                <a:latin typeface="Open Sans"/>
              </a:rPr>
              <a:t> Inter Electrode Capacitance</a:t>
            </a:r>
            <a:endParaRPr lang="en-IN" dirty="0"/>
          </a:p>
        </p:txBody>
      </p:sp>
      <p:sp>
        <p:nvSpPr>
          <p:cNvPr id="10" name="Rectangle 9"/>
          <p:cNvSpPr/>
          <p:nvPr/>
        </p:nvSpPr>
        <p:spPr>
          <a:xfrm>
            <a:off x="228600" y="4429879"/>
            <a:ext cx="6096000" cy="1477328"/>
          </a:xfrm>
          <a:prstGeom prst="rect">
            <a:avLst/>
          </a:prstGeom>
        </p:spPr>
        <p:txBody>
          <a:bodyPr>
            <a:spAutoFit/>
          </a:bodyPr>
          <a:lstStyle/>
          <a:p>
            <a:r>
              <a:rPr lang="en-US" b="1" dirty="0">
                <a:solidFill>
                  <a:srgbClr val="444444"/>
                </a:solidFill>
                <a:latin typeface="Open Sans"/>
              </a:rPr>
              <a:t>11. TWT uses a helix</a:t>
            </a:r>
            <a:r>
              <a:rPr lang="en-US" dirty="0"/>
              <a:t/>
            </a:r>
            <a:br>
              <a:rPr lang="en-US" dirty="0"/>
            </a:br>
            <a:r>
              <a:rPr lang="en-US" dirty="0">
                <a:solidFill>
                  <a:srgbClr val="444444"/>
                </a:solidFill>
                <a:latin typeface="Open Sans"/>
              </a:rPr>
              <a:t>(A) To reduce the axial velocity of RF field</a:t>
            </a:r>
            <a:r>
              <a:rPr lang="en-US" dirty="0"/>
              <a:t/>
            </a:r>
            <a:br>
              <a:rPr lang="en-US" dirty="0"/>
            </a:br>
            <a:r>
              <a:rPr lang="en-US" dirty="0">
                <a:solidFill>
                  <a:srgbClr val="444444"/>
                </a:solidFill>
                <a:latin typeface="Open Sans"/>
              </a:rPr>
              <a:t>(B) To increase the efficiency</a:t>
            </a:r>
            <a:r>
              <a:rPr lang="en-US" dirty="0"/>
              <a:t/>
            </a:r>
            <a:br>
              <a:rPr lang="en-US" dirty="0"/>
            </a:br>
            <a:r>
              <a:rPr lang="en-US" dirty="0">
                <a:solidFill>
                  <a:srgbClr val="444444"/>
                </a:solidFill>
                <a:latin typeface="Open Sans"/>
              </a:rPr>
              <a:t>(C) To reduce the noise</a:t>
            </a:r>
            <a:r>
              <a:rPr lang="en-US" dirty="0"/>
              <a:t/>
            </a:r>
            <a:br>
              <a:rPr lang="en-US" dirty="0"/>
            </a:br>
            <a:r>
              <a:rPr lang="en-US" dirty="0">
                <a:solidFill>
                  <a:srgbClr val="444444"/>
                </a:solidFill>
                <a:latin typeface="Open Sans"/>
              </a:rPr>
              <a:t>(D) To ensure broad band operation</a:t>
            </a:r>
            <a:endParaRPr lang="en-IN" dirty="0"/>
          </a:p>
        </p:txBody>
      </p:sp>
      <p:sp>
        <p:nvSpPr>
          <p:cNvPr id="13" name="Rectangle 12"/>
          <p:cNvSpPr/>
          <p:nvPr/>
        </p:nvSpPr>
        <p:spPr>
          <a:xfrm>
            <a:off x="431074" y="5907207"/>
            <a:ext cx="5421086" cy="369332"/>
          </a:xfrm>
          <a:prstGeom prst="rect">
            <a:avLst/>
          </a:prstGeom>
        </p:spPr>
        <p:txBody>
          <a:bodyPr wrap="square">
            <a:spAutoFit/>
          </a:bodyPr>
          <a:lstStyle/>
          <a:p>
            <a:r>
              <a:rPr lang="en-US" b="1" dirty="0">
                <a:solidFill>
                  <a:srgbClr val="444444"/>
                </a:solidFill>
                <a:latin typeface="Open Sans"/>
              </a:rPr>
              <a:t>Answer:</a:t>
            </a:r>
            <a:r>
              <a:rPr lang="en-US" dirty="0">
                <a:solidFill>
                  <a:srgbClr val="444444"/>
                </a:solidFill>
                <a:latin typeface="Open Sans"/>
              </a:rPr>
              <a:t> To reduce the axial velocity of RF field</a:t>
            </a:r>
            <a:endParaRPr lang="en-IN" dirty="0"/>
          </a:p>
        </p:txBody>
      </p:sp>
    </p:spTree>
    <p:extLst>
      <p:ext uri="{BB962C8B-B14F-4D97-AF65-F5344CB8AC3E}">
        <p14:creationId xmlns:p14="http://schemas.microsoft.com/office/powerpoint/2010/main" val="2960910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discuss:</a:t>
            </a:r>
            <a:endParaRPr lang="en-IN" dirty="0"/>
          </a:p>
        </p:txBody>
      </p:sp>
      <p:sp>
        <p:nvSpPr>
          <p:cNvPr id="3" name="Content Placeholder 2"/>
          <p:cNvSpPr>
            <a:spLocks noGrp="1"/>
          </p:cNvSpPr>
          <p:nvPr>
            <p:ph idx="1"/>
          </p:nvPr>
        </p:nvSpPr>
        <p:spPr/>
        <p:txBody>
          <a:bodyPr>
            <a:normAutofit/>
          </a:bodyPr>
          <a:lstStyle/>
          <a:p>
            <a:r>
              <a:rPr lang="en-US" dirty="0" smtClean="0"/>
              <a:t>  </a:t>
            </a:r>
            <a:r>
              <a:rPr lang="en-US" dirty="0"/>
              <a:t>The Lumped –Element Circuit model for a Transmission line. Wave propagation. </a:t>
            </a:r>
            <a:endParaRPr lang="en-US" dirty="0" smtClean="0"/>
          </a:p>
          <a:p>
            <a:r>
              <a:rPr lang="en-US" dirty="0"/>
              <a:t>The lossless line. Field Analysis of Co-ax Transmission Lines. R, L. C. G parameters of Co-ax&amp; Two wire </a:t>
            </a:r>
            <a:r>
              <a:rPr lang="en-IN" dirty="0" smtClean="0"/>
              <a:t>Transmission lines.</a:t>
            </a:r>
            <a:endParaRPr lang="en-US" dirty="0" smtClean="0"/>
          </a:p>
          <a:p>
            <a:r>
              <a:rPr lang="en-US" dirty="0"/>
              <a:t>Terminated lossless transmission line. Transmission line as circuit element. The Smith Chart. Solution of Transmission line problems using Smith Chart .</a:t>
            </a:r>
            <a:endParaRPr lang="en-US" dirty="0" smtClean="0"/>
          </a:p>
          <a:p>
            <a:r>
              <a:rPr lang="en-US" dirty="0"/>
              <a:t>Single Stub and Double Stub matching. </a:t>
            </a:r>
            <a:r>
              <a:rPr lang="en-US" dirty="0" err="1"/>
              <a:t>Lowloss</a:t>
            </a:r>
            <a:r>
              <a:rPr lang="en-US" dirty="0"/>
              <a:t> line </a:t>
            </a:r>
            <a:r>
              <a:rPr lang="en-US" dirty="0" smtClean="0"/>
              <a:t>.</a:t>
            </a:r>
          </a:p>
          <a:p>
            <a:r>
              <a:rPr lang="en-US" dirty="0"/>
              <a:t>Rectangular waveguide, Field solution for TE and TM modes, Field patterns power flow through </a:t>
            </a:r>
            <a:r>
              <a:rPr lang="en-US" dirty="0" smtClean="0"/>
              <a:t>waveguide.</a:t>
            </a:r>
          </a:p>
          <a:p>
            <a:r>
              <a:rPr lang="en-US" dirty="0"/>
              <a:t>Attenuation due to conductor and dielectric losses. Design of Rectangular waveguide to support Dominant TE10 only </a:t>
            </a:r>
            <a:endParaRPr lang="en-IN" dirty="0"/>
          </a:p>
        </p:txBody>
      </p:sp>
      <p:sp>
        <p:nvSpPr>
          <p:cNvPr id="5" name="Slide Number Placeholder 4"/>
          <p:cNvSpPr>
            <a:spLocks noGrp="1"/>
          </p:cNvSpPr>
          <p:nvPr>
            <p:ph type="sldNum" sz="quarter" idx="12"/>
          </p:nvPr>
        </p:nvSpPr>
        <p:spPr/>
        <p:txBody>
          <a:bodyPr/>
          <a:lstStyle/>
          <a:p>
            <a:fld id="{CA9F79F9-620A-454C-B44A-099229A02D1C}" type="slidenum">
              <a:rPr lang="en-IN" smtClean="0"/>
              <a:pPr/>
              <a:t>5</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2"/>
          <a:stretch>
            <a:fillRect/>
          </a:stretch>
        </p:blipFill>
        <p:spPr>
          <a:xfrm>
            <a:off x="10246251" y="286603"/>
            <a:ext cx="1598689" cy="1208495"/>
          </a:xfrm>
          <a:prstGeom prst="rect">
            <a:avLst/>
          </a:prstGeom>
        </p:spPr>
      </p:pic>
    </p:spTree>
    <p:extLst>
      <p:ext uri="{BB962C8B-B14F-4D97-AF65-F5344CB8AC3E}">
        <p14:creationId xmlns:p14="http://schemas.microsoft.com/office/powerpoint/2010/main" val="14399471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9F79F9-620A-454C-B44A-099229A02D1C}" type="slidenum">
              <a:rPr lang="en-IN" smtClean="0"/>
              <a:pPr/>
              <a:t>50</a:t>
            </a:fld>
            <a:endParaRPr lang="en-IN"/>
          </a:p>
        </p:txBody>
      </p:sp>
      <p:pic>
        <p:nvPicPr>
          <p:cNvPr id="5" name="Content Placeholder 4">
            <a:extLst>
              <a:ext uri="{FF2B5EF4-FFF2-40B4-BE49-F238E27FC236}">
                <a16:creationId xmlns:a16="http://schemas.microsoft.com/office/drawing/2014/main" id="{46CD341C-2B2C-40C4-AEF2-D03D80EC5F69}"/>
              </a:ext>
            </a:extLst>
          </p:cNvPr>
          <p:cNvPicPr>
            <a:picLocks noGrp="1" noChangeAspect="1"/>
          </p:cNvPicPr>
          <p:nvPr>
            <p:ph idx="1"/>
          </p:nvPr>
        </p:nvPicPr>
        <p:blipFill>
          <a:blip r:embed="rId2"/>
          <a:stretch>
            <a:fillRect/>
          </a:stretch>
        </p:blipFill>
        <p:spPr>
          <a:xfrm>
            <a:off x="10096455" y="4526416"/>
            <a:ext cx="1543050" cy="1666875"/>
          </a:xfrm>
          <a:prstGeom prst="rect">
            <a:avLst/>
          </a:prstGeom>
        </p:spPr>
      </p:pic>
      <p:sp>
        <p:nvSpPr>
          <p:cNvPr id="6" name="Rectangle 5"/>
          <p:cNvSpPr/>
          <p:nvPr/>
        </p:nvSpPr>
        <p:spPr>
          <a:xfrm>
            <a:off x="313509" y="248194"/>
            <a:ext cx="8830492" cy="1477328"/>
          </a:xfrm>
          <a:prstGeom prst="rect">
            <a:avLst/>
          </a:prstGeom>
        </p:spPr>
        <p:txBody>
          <a:bodyPr wrap="square">
            <a:spAutoFit/>
          </a:bodyPr>
          <a:lstStyle/>
          <a:p>
            <a:r>
              <a:rPr lang="en-US" b="1" dirty="0">
                <a:solidFill>
                  <a:srgbClr val="444444"/>
                </a:solidFill>
                <a:latin typeface="Open Sans"/>
              </a:rPr>
              <a:t>12. A waveguide acts as a</a:t>
            </a:r>
            <a:r>
              <a:rPr lang="en-US" dirty="0"/>
              <a:t/>
            </a:r>
            <a:br>
              <a:rPr lang="en-US" dirty="0"/>
            </a:br>
            <a:r>
              <a:rPr lang="en-US" dirty="0">
                <a:solidFill>
                  <a:srgbClr val="444444"/>
                </a:solidFill>
                <a:latin typeface="Open Sans"/>
              </a:rPr>
              <a:t>(A) Low pass filter</a:t>
            </a:r>
            <a:r>
              <a:rPr lang="en-US" dirty="0"/>
              <a:t/>
            </a:r>
            <a:br>
              <a:rPr lang="en-US" dirty="0"/>
            </a:br>
            <a:r>
              <a:rPr lang="en-US" dirty="0">
                <a:solidFill>
                  <a:srgbClr val="444444"/>
                </a:solidFill>
                <a:latin typeface="Open Sans"/>
              </a:rPr>
              <a:t>(B) Band pass filter</a:t>
            </a:r>
            <a:r>
              <a:rPr lang="en-US" dirty="0"/>
              <a:t/>
            </a:r>
            <a:br>
              <a:rPr lang="en-US" dirty="0"/>
            </a:br>
            <a:r>
              <a:rPr lang="en-US" dirty="0">
                <a:solidFill>
                  <a:srgbClr val="444444"/>
                </a:solidFill>
                <a:latin typeface="Open Sans"/>
              </a:rPr>
              <a:t>(C) High pass filter</a:t>
            </a:r>
            <a:r>
              <a:rPr lang="en-US" dirty="0"/>
              <a:t/>
            </a:r>
            <a:br>
              <a:rPr lang="en-US" dirty="0"/>
            </a:br>
            <a:r>
              <a:rPr lang="en-US" dirty="0">
                <a:solidFill>
                  <a:srgbClr val="444444"/>
                </a:solidFill>
                <a:latin typeface="Open Sans"/>
              </a:rPr>
              <a:t>(D) All of the above</a:t>
            </a:r>
            <a:endParaRPr lang="en-IN" dirty="0"/>
          </a:p>
        </p:txBody>
      </p:sp>
      <p:sp>
        <p:nvSpPr>
          <p:cNvPr id="7" name="Rectangle 6"/>
          <p:cNvSpPr/>
          <p:nvPr/>
        </p:nvSpPr>
        <p:spPr>
          <a:xfrm>
            <a:off x="483327" y="1725522"/>
            <a:ext cx="6955350" cy="369332"/>
          </a:xfrm>
          <a:prstGeom prst="rect">
            <a:avLst/>
          </a:prstGeom>
        </p:spPr>
        <p:txBody>
          <a:bodyPr wrap="square">
            <a:spAutoFit/>
          </a:bodyPr>
          <a:lstStyle/>
          <a:p>
            <a:r>
              <a:rPr lang="en-IN" b="1" dirty="0">
                <a:solidFill>
                  <a:srgbClr val="444444"/>
                </a:solidFill>
                <a:latin typeface="Open Sans"/>
              </a:rPr>
              <a:t>Answer:</a:t>
            </a:r>
            <a:r>
              <a:rPr lang="en-IN" dirty="0">
                <a:solidFill>
                  <a:srgbClr val="444444"/>
                </a:solidFill>
                <a:latin typeface="Open Sans"/>
              </a:rPr>
              <a:t> High pass filter</a:t>
            </a:r>
            <a:endParaRPr lang="en-IN" dirty="0"/>
          </a:p>
        </p:txBody>
      </p:sp>
      <p:sp>
        <p:nvSpPr>
          <p:cNvPr id="8" name="Rectangle 7"/>
          <p:cNvSpPr/>
          <p:nvPr/>
        </p:nvSpPr>
        <p:spPr>
          <a:xfrm>
            <a:off x="313509" y="2136338"/>
            <a:ext cx="7733211" cy="1477328"/>
          </a:xfrm>
          <a:prstGeom prst="rect">
            <a:avLst/>
          </a:prstGeom>
        </p:spPr>
        <p:txBody>
          <a:bodyPr wrap="square">
            <a:spAutoFit/>
          </a:bodyPr>
          <a:lstStyle/>
          <a:p>
            <a:r>
              <a:rPr lang="en-US" b="1" dirty="0">
                <a:solidFill>
                  <a:srgbClr val="444444"/>
                </a:solidFill>
                <a:latin typeface="Open Sans"/>
              </a:rPr>
              <a:t>13. The MASER occurs in the portion of electromagnetic spectrum is</a:t>
            </a:r>
            <a:r>
              <a:rPr lang="en-US" dirty="0"/>
              <a:t/>
            </a:r>
            <a:br>
              <a:rPr lang="en-US" dirty="0"/>
            </a:br>
            <a:r>
              <a:rPr lang="en-US" dirty="0">
                <a:solidFill>
                  <a:srgbClr val="444444"/>
                </a:solidFill>
                <a:latin typeface="Open Sans"/>
              </a:rPr>
              <a:t>(A) Infrared</a:t>
            </a:r>
            <a:r>
              <a:rPr lang="en-US" dirty="0"/>
              <a:t/>
            </a:r>
            <a:br>
              <a:rPr lang="en-US" dirty="0"/>
            </a:br>
            <a:r>
              <a:rPr lang="en-US" dirty="0">
                <a:solidFill>
                  <a:srgbClr val="444444"/>
                </a:solidFill>
                <a:latin typeface="Open Sans"/>
              </a:rPr>
              <a:t>(B) UV</a:t>
            </a:r>
            <a:r>
              <a:rPr lang="en-US" dirty="0"/>
              <a:t/>
            </a:r>
            <a:br>
              <a:rPr lang="en-US" dirty="0"/>
            </a:br>
            <a:r>
              <a:rPr lang="en-US" dirty="0">
                <a:solidFill>
                  <a:srgbClr val="444444"/>
                </a:solidFill>
                <a:latin typeface="Open Sans"/>
              </a:rPr>
              <a:t>(C) Visible</a:t>
            </a:r>
            <a:r>
              <a:rPr lang="en-US" dirty="0"/>
              <a:t/>
            </a:r>
            <a:br>
              <a:rPr lang="en-US" dirty="0"/>
            </a:br>
            <a:r>
              <a:rPr lang="en-US" dirty="0">
                <a:solidFill>
                  <a:srgbClr val="444444"/>
                </a:solidFill>
                <a:latin typeface="Open Sans"/>
              </a:rPr>
              <a:t>(D) RF</a:t>
            </a:r>
            <a:endParaRPr lang="en-IN" dirty="0"/>
          </a:p>
        </p:txBody>
      </p:sp>
      <p:sp>
        <p:nvSpPr>
          <p:cNvPr id="11" name="Rectangle 10"/>
          <p:cNvSpPr/>
          <p:nvPr/>
        </p:nvSpPr>
        <p:spPr>
          <a:xfrm>
            <a:off x="313509" y="3572182"/>
            <a:ext cx="2024742" cy="369332"/>
          </a:xfrm>
          <a:prstGeom prst="rect">
            <a:avLst/>
          </a:prstGeom>
        </p:spPr>
        <p:txBody>
          <a:bodyPr wrap="square">
            <a:spAutoFit/>
          </a:bodyPr>
          <a:lstStyle/>
          <a:p>
            <a:r>
              <a:rPr lang="en-IN" b="1" dirty="0">
                <a:solidFill>
                  <a:srgbClr val="444444"/>
                </a:solidFill>
                <a:latin typeface="Open Sans"/>
              </a:rPr>
              <a:t>Answer:</a:t>
            </a:r>
            <a:r>
              <a:rPr lang="en-IN" dirty="0">
                <a:solidFill>
                  <a:srgbClr val="444444"/>
                </a:solidFill>
                <a:latin typeface="Open Sans"/>
              </a:rPr>
              <a:t> Infrared</a:t>
            </a:r>
            <a:endParaRPr lang="en-IN" dirty="0"/>
          </a:p>
        </p:txBody>
      </p:sp>
      <p:sp>
        <p:nvSpPr>
          <p:cNvPr id="12" name="Rectangle 11"/>
          <p:cNvSpPr/>
          <p:nvPr/>
        </p:nvSpPr>
        <p:spPr>
          <a:xfrm>
            <a:off x="313508" y="3763515"/>
            <a:ext cx="6518365" cy="1477328"/>
          </a:xfrm>
          <a:prstGeom prst="rect">
            <a:avLst/>
          </a:prstGeom>
        </p:spPr>
        <p:txBody>
          <a:bodyPr wrap="square">
            <a:spAutoFit/>
          </a:bodyPr>
          <a:lstStyle/>
          <a:p>
            <a:r>
              <a:rPr lang="en-US" b="1" dirty="0">
                <a:solidFill>
                  <a:srgbClr val="444444"/>
                </a:solidFill>
                <a:latin typeface="Open Sans"/>
              </a:rPr>
              <a:t>14. Which of the following diodes has a p-n-</a:t>
            </a:r>
            <a:r>
              <a:rPr lang="en-US" b="1" dirty="0" err="1">
                <a:solidFill>
                  <a:srgbClr val="444444"/>
                </a:solidFill>
                <a:latin typeface="Open Sans"/>
              </a:rPr>
              <a:t>i</a:t>
            </a:r>
            <a:r>
              <a:rPr lang="en-US" b="1" dirty="0">
                <a:solidFill>
                  <a:srgbClr val="444444"/>
                </a:solidFill>
                <a:latin typeface="Open Sans"/>
              </a:rPr>
              <a:t>-p structure?</a:t>
            </a:r>
            <a:r>
              <a:rPr lang="en-US" dirty="0"/>
              <a:t/>
            </a:r>
            <a:br>
              <a:rPr lang="en-US" dirty="0"/>
            </a:br>
            <a:r>
              <a:rPr lang="en-US" dirty="0">
                <a:solidFill>
                  <a:srgbClr val="444444"/>
                </a:solidFill>
                <a:latin typeface="Open Sans"/>
              </a:rPr>
              <a:t>(A) TRAPATT</a:t>
            </a:r>
            <a:r>
              <a:rPr lang="en-US" dirty="0"/>
              <a:t/>
            </a:r>
            <a:br>
              <a:rPr lang="en-US" dirty="0"/>
            </a:br>
            <a:r>
              <a:rPr lang="en-US" dirty="0">
                <a:solidFill>
                  <a:srgbClr val="444444"/>
                </a:solidFill>
                <a:latin typeface="Open Sans"/>
              </a:rPr>
              <a:t>(B) IMPATT</a:t>
            </a:r>
            <a:r>
              <a:rPr lang="en-US" dirty="0"/>
              <a:t/>
            </a:r>
            <a:br>
              <a:rPr lang="en-US" dirty="0"/>
            </a:br>
            <a:r>
              <a:rPr lang="en-US" dirty="0">
                <a:solidFill>
                  <a:srgbClr val="444444"/>
                </a:solidFill>
                <a:latin typeface="Open Sans"/>
              </a:rPr>
              <a:t>(C) BARITT</a:t>
            </a:r>
            <a:r>
              <a:rPr lang="en-US" dirty="0"/>
              <a:t/>
            </a:r>
            <a:br>
              <a:rPr lang="en-US" dirty="0"/>
            </a:br>
            <a:r>
              <a:rPr lang="en-US" dirty="0">
                <a:solidFill>
                  <a:srgbClr val="444444"/>
                </a:solidFill>
                <a:latin typeface="Open Sans"/>
              </a:rPr>
              <a:t>(D) Gun diode</a:t>
            </a:r>
            <a:endParaRPr lang="en-IN" dirty="0"/>
          </a:p>
        </p:txBody>
      </p:sp>
      <p:sp>
        <p:nvSpPr>
          <p:cNvPr id="13" name="Rectangle 12"/>
          <p:cNvSpPr/>
          <p:nvPr/>
        </p:nvSpPr>
        <p:spPr>
          <a:xfrm>
            <a:off x="313507" y="5240843"/>
            <a:ext cx="2129247" cy="369332"/>
          </a:xfrm>
          <a:prstGeom prst="rect">
            <a:avLst/>
          </a:prstGeom>
        </p:spPr>
        <p:txBody>
          <a:bodyPr wrap="square">
            <a:spAutoFit/>
          </a:bodyPr>
          <a:lstStyle/>
          <a:p>
            <a:r>
              <a:rPr lang="en-IN" b="1" dirty="0">
                <a:solidFill>
                  <a:srgbClr val="444444"/>
                </a:solidFill>
                <a:latin typeface="Open Sans"/>
              </a:rPr>
              <a:t>Answer:</a:t>
            </a:r>
            <a:r>
              <a:rPr lang="en-IN" dirty="0">
                <a:solidFill>
                  <a:srgbClr val="444444"/>
                </a:solidFill>
                <a:latin typeface="Open Sans"/>
              </a:rPr>
              <a:t> BARITT</a:t>
            </a:r>
            <a:endParaRPr lang="en-IN" dirty="0"/>
          </a:p>
        </p:txBody>
      </p:sp>
    </p:spTree>
    <p:extLst>
      <p:ext uri="{BB962C8B-B14F-4D97-AF65-F5344CB8AC3E}">
        <p14:creationId xmlns:p14="http://schemas.microsoft.com/office/powerpoint/2010/main" val="4554958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9F79F9-620A-454C-B44A-099229A02D1C}" type="slidenum">
              <a:rPr lang="en-IN" smtClean="0"/>
              <a:pPr/>
              <a:t>51</a:t>
            </a:fld>
            <a:endParaRPr lang="en-IN"/>
          </a:p>
        </p:txBody>
      </p:sp>
      <p:pic>
        <p:nvPicPr>
          <p:cNvPr id="5" name="Content Placeholder 4">
            <a:extLst>
              <a:ext uri="{FF2B5EF4-FFF2-40B4-BE49-F238E27FC236}">
                <a16:creationId xmlns:a16="http://schemas.microsoft.com/office/drawing/2014/main" id="{46CD341C-2B2C-40C4-AEF2-D03D80EC5F69}"/>
              </a:ext>
            </a:extLst>
          </p:cNvPr>
          <p:cNvPicPr>
            <a:picLocks noGrp="1" noChangeAspect="1"/>
          </p:cNvPicPr>
          <p:nvPr>
            <p:ph idx="1"/>
          </p:nvPr>
        </p:nvPicPr>
        <p:blipFill>
          <a:blip r:embed="rId2"/>
          <a:stretch>
            <a:fillRect/>
          </a:stretch>
        </p:blipFill>
        <p:spPr>
          <a:xfrm>
            <a:off x="10096455" y="4526416"/>
            <a:ext cx="1543050" cy="1666875"/>
          </a:xfrm>
          <a:prstGeom prst="rect">
            <a:avLst/>
          </a:prstGeom>
        </p:spPr>
      </p:pic>
      <p:sp>
        <p:nvSpPr>
          <p:cNvPr id="6" name="Rectangle 5"/>
          <p:cNvSpPr/>
          <p:nvPr/>
        </p:nvSpPr>
        <p:spPr>
          <a:xfrm>
            <a:off x="1" y="0"/>
            <a:ext cx="9144000" cy="1754326"/>
          </a:xfrm>
          <a:prstGeom prst="rect">
            <a:avLst/>
          </a:prstGeom>
        </p:spPr>
        <p:txBody>
          <a:bodyPr wrap="square">
            <a:spAutoFit/>
          </a:bodyPr>
          <a:lstStyle/>
          <a:p>
            <a:r>
              <a:rPr lang="en-US" b="1" dirty="0">
                <a:solidFill>
                  <a:srgbClr val="444444"/>
                </a:solidFill>
                <a:latin typeface="Open Sans"/>
              </a:rPr>
              <a:t>15. A laser may be internally modulated at a frequency equal to the frequency separation between axial modes. This phenomenon is termed as</a:t>
            </a:r>
            <a:r>
              <a:rPr lang="en-US" dirty="0"/>
              <a:t/>
            </a:r>
            <a:br>
              <a:rPr lang="en-US" dirty="0"/>
            </a:br>
            <a:r>
              <a:rPr lang="en-US" dirty="0">
                <a:solidFill>
                  <a:srgbClr val="444444"/>
                </a:solidFill>
                <a:latin typeface="Open Sans"/>
              </a:rPr>
              <a:t>(A) mode locking</a:t>
            </a:r>
            <a:r>
              <a:rPr lang="en-US" dirty="0"/>
              <a:t/>
            </a:r>
            <a:br>
              <a:rPr lang="en-US" dirty="0"/>
            </a:br>
            <a:r>
              <a:rPr lang="en-US" dirty="0">
                <a:solidFill>
                  <a:srgbClr val="444444"/>
                </a:solidFill>
                <a:latin typeface="Open Sans"/>
              </a:rPr>
              <a:t>(B) pad locking</a:t>
            </a:r>
            <a:r>
              <a:rPr lang="en-US" dirty="0"/>
              <a:t/>
            </a:r>
            <a:br>
              <a:rPr lang="en-US" dirty="0"/>
            </a:br>
            <a:r>
              <a:rPr lang="en-US" dirty="0">
                <a:solidFill>
                  <a:srgbClr val="444444"/>
                </a:solidFill>
                <a:latin typeface="Open Sans"/>
              </a:rPr>
              <a:t>(C) locking</a:t>
            </a:r>
            <a:r>
              <a:rPr lang="en-US" dirty="0"/>
              <a:t/>
            </a:r>
            <a:br>
              <a:rPr lang="en-US" dirty="0"/>
            </a:br>
            <a:r>
              <a:rPr lang="en-US" dirty="0">
                <a:solidFill>
                  <a:srgbClr val="444444"/>
                </a:solidFill>
                <a:latin typeface="Open Sans"/>
              </a:rPr>
              <a:t>(D) none of the above</a:t>
            </a:r>
            <a:endParaRPr lang="en-IN" dirty="0"/>
          </a:p>
        </p:txBody>
      </p:sp>
      <p:sp>
        <p:nvSpPr>
          <p:cNvPr id="7" name="Rectangle 6"/>
          <p:cNvSpPr/>
          <p:nvPr/>
        </p:nvSpPr>
        <p:spPr>
          <a:xfrm>
            <a:off x="0" y="1754326"/>
            <a:ext cx="2926080" cy="369332"/>
          </a:xfrm>
          <a:prstGeom prst="rect">
            <a:avLst/>
          </a:prstGeom>
        </p:spPr>
        <p:txBody>
          <a:bodyPr wrap="square">
            <a:spAutoFit/>
          </a:bodyPr>
          <a:lstStyle/>
          <a:p>
            <a:r>
              <a:rPr lang="en-IN" b="1" dirty="0">
                <a:solidFill>
                  <a:srgbClr val="444444"/>
                </a:solidFill>
                <a:latin typeface="Open Sans"/>
              </a:rPr>
              <a:t>Answer:</a:t>
            </a:r>
            <a:r>
              <a:rPr lang="en-IN" dirty="0">
                <a:solidFill>
                  <a:srgbClr val="444444"/>
                </a:solidFill>
                <a:latin typeface="Open Sans"/>
              </a:rPr>
              <a:t> mode locking</a:t>
            </a:r>
            <a:endParaRPr lang="en-IN" dirty="0"/>
          </a:p>
        </p:txBody>
      </p:sp>
      <p:sp>
        <p:nvSpPr>
          <p:cNvPr id="8" name="Rectangle 7"/>
          <p:cNvSpPr/>
          <p:nvPr/>
        </p:nvSpPr>
        <p:spPr>
          <a:xfrm>
            <a:off x="-1" y="2090170"/>
            <a:ext cx="9013768" cy="1477328"/>
          </a:xfrm>
          <a:prstGeom prst="rect">
            <a:avLst/>
          </a:prstGeom>
        </p:spPr>
        <p:txBody>
          <a:bodyPr wrap="square">
            <a:spAutoFit/>
          </a:bodyPr>
          <a:lstStyle/>
          <a:p>
            <a:r>
              <a:rPr lang="en-US" b="1" dirty="0">
                <a:solidFill>
                  <a:srgbClr val="444444"/>
                </a:solidFill>
                <a:latin typeface="Open Sans"/>
              </a:rPr>
              <a:t>16. A reflex Klystron is a</a:t>
            </a:r>
            <a:r>
              <a:rPr lang="en-US" dirty="0"/>
              <a:t/>
            </a:r>
            <a:br>
              <a:rPr lang="en-US" dirty="0"/>
            </a:br>
            <a:r>
              <a:rPr lang="en-US" dirty="0">
                <a:solidFill>
                  <a:srgbClr val="444444"/>
                </a:solidFill>
                <a:latin typeface="Open Sans"/>
              </a:rPr>
              <a:t>(A) Microwave oscillator</a:t>
            </a:r>
            <a:r>
              <a:rPr lang="en-US" dirty="0"/>
              <a:t/>
            </a:r>
            <a:br>
              <a:rPr lang="en-US" dirty="0"/>
            </a:br>
            <a:r>
              <a:rPr lang="en-US" dirty="0">
                <a:solidFill>
                  <a:srgbClr val="444444"/>
                </a:solidFill>
                <a:latin typeface="Open Sans"/>
              </a:rPr>
              <a:t>(B) Microwave amplifier</a:t>
            </a:r>
            <a:r>
              <a:rPr lang="en-US" dirty="0"/>
              <a:t/>
            </a:r>
            <a:br>
              <a:rPr lang="en-US" dirty="0"/>
            </a:br>
            <a:r>
              <a:rPr lang="en-US" dirty="0">
                <a:solidFill>
                  <a:srgbClr val="444444"/>
                </a:solidFill>
                <a:latin typeface="Open Sans"/>
              </a:rPr>
              <a:t>(C) Both as Microwave amplifier and oscillator</a:t>
            </a:r>
            <a:r>
              <a:rPr lang="en-US" dirty="0"/>
              <a:t/>
            </a:r>
            <a:br>
              <a:rPr lang="en-US" dirty="0"/>
            </a:br>
            <a:r>
              <a:rPr lang="en-US" dirty="0">
                <a:solidFill>
                  <a:srgbClr val="444444"/>
                </a:solidFill>
                <a:latin typeface="Open Sans"/>
              </a:rPr>
              <a:t>(D) A high gain cavity</a:t>
            </a:r>
            <a:endParaRPr lang="en-IN" dirty="0"/>
          </a:p>
        </p:txBody>
      </p:sp>
      <p:sp>
        <p:nvSpPr>
          <p:cNvPr id="9" name="Rectangle 8"/>
          <p:cNvSpPr/>
          <p:nvPr/>
        </p:nvSpPr>
        <p:spPr>
          <a:xfrm>
            <a:off x="0" y="3446259"/>
            <a:ext cx="4197927" cy="369332"/>
          </a:xfrm>
          <a:prstGeom prst="rect">
            <a:avLst/>
          </a:prstGeom>
        </p:spPr>
        <p:txBody>
          <a:bodyPr wrap="square">
            <a:spAutoFit/>
          </a:bodyPr>
          <a:lstStyle/>
          <a:p>
            <a:r>
              <a:rPr lang="en-IN" b="1" dirty="0">
                <a:solidFill>
                  <a:srgbClr val="444444"/>
                </a:solidFill>
                <a:latin typeface="Open Sans"/>
              </a:rPr>
              <a:t>Answer:</a:t>
            </a:r>
            <a:r>
              <a:rPr lang="en-IN" dirty="0">
                <a:solidFill>
                  <a:srgbClr val="444444"/>
                </a:solidFill>
                <a:latin typeface="Open Sans"/>
              </a:rPr>
              <a:t> Microwave oscillator</a:t>
            </a:r>
            <a:endParaRPr lang="en-IN" dirty="0"/>
          </a:p>
        </p:txBody>
      </p:sp>
      <p:sp>
        <p:nvSpPr>
          <p:cNvPr id="10" name="Rectangle 9"/>
          <p:cNvSpPr/>
          <p:nvPr/>
        </p:nvSpPr>
        <p:spPr>
          <a:xfrm>
            <a:off x="-1" y="3630925"/>
            <a:ext cx="7841673" cy="1477328"/>
          </a:xfrm>
          <a:prstGeom prst="rect">
            <a:avLst/>
          </a:prstGeom>
        </p:spPr>
        <p:txBody>
          <a:bodyPr wrap="square">
            <a:spAutoFit/>
          </a:bodyPr>
          <a:lstStyle/>
          <a:p>
            <a:r>
              <a:rPr lang="en-US" b="1" dirty="0">
                <a:solidFill>
                  <a:srgbClr val="444444"/>
                </a:solidFill>
                <a:latin typeface="Open Sans"/>
              </a:rPr>
              <a:t>17. </a:t>
            </a:r>
            <a:r>
              <a:rPr lang="en-US" b="1" dirty="0" err="1">
                <a:solidFill>
                  <a:srgbClr val="444444"/>
                </a:solidFill>
                <a:latin typeface="Open Sans"/>
              </a:rPr>
              <a:t>Ionospheric</a:t>
            </a:r>
            <a:r>
              <a:rPr lang="en-US" b="1" dirty="0">
                <a:solidFill>
                  <a:srgbClr val="444444"/>
                </a:solidFill>
                <a:latin typeface="Open Sans"/>
              </a:rPr>
              <a:t> propagation is not possible for microwaves because</a:t>
            </a:r>
            <a:r>
              <a:rPr lang="en-US" dirty="0"/>
              <a:t/>
            </a:r>
            <a:br>
              <a:rPr lang="en-US" dirty="0"/>
            </a:br>
            <a:r>
              <a:rPr lang="en-US" dirty="0">
                <a:solidFill>
                  <a:srgbClr val="444444"/>
                </a:solidFill>
                <a:latin typeface="Open Sans"/>
              </a:rPr>
              <a:t>(A) Microwaves will be fully absorbed by the </a:t>
            </a:r>
            <a:r>
              <a:rPr lang="en-US" dirty="0" err="1">
                <a:solidFill>
                  <a:srgbClr val="444444"/>
                </a:solidFill>
                <a:latin typeface="Open Sans"/>
              </a:rPr>
              <a:t>ionospheric</a:t>
            </a:r>
            <a:r>
              <a:rPr lang="en-US" dirty="0">
                <a:solidFill>
                  <a:srgbClr val="444444"/>
                </a:solidFill>
                <a:latin typeface="Open Sans"/>
              </a:rPr>
              <a:t> layers</a:t>
            </a:r>
            <a:r>
              <a:rPr lang="en-US" dirty="0"/>
              <a:t/>
            </a:r>
            <a:br>
              <a:rPr lang="en-US" dirty="0"/>
            </a:br>
            <a:r>
              <a:rPr lang="en-US" dirty="0">
                <a:solidFill>
                  <a:srgbClr val="444444"/>
                </a:solidFill>
                <a:latin typeface="Open Sans"/>
              </a:rPr>
              <a:t>(B) There will be an abrupt scattering in all directions</a:t>
            </a:r>
            <a:r>
              <a:rPr lang="en-US" dirty="0"/>
              <a:t/>
            </a:r>
            <a:br>
              <a:rPr lang="en-US" dirty="0"/>
            </a:br>
            <a:r>
              <a:rPr lang="en-US" dirty="0">
                <a:solidFill>
                  <a:srgbClr val="444444"/>
                </a:solidFill>
                <a:latin typeface="Open Sans"/>
              </a:rPr>
              <a:t>(C) Microwave will penetrate through the </a:t>
            </a:r>
            <a:r>
              <a:rPr lang="en-US" dirty="0" err="1">
                <a:solidFill>
                  <a:srgbClr val="444444"/>
                </a:solidFill>
                <a:latin typeface="Open Sans"/>
              </a:rPr>
              <a:t>ionospheric</a:t>
            </a:r>
            <a:r>
              <a:rPr lang="en-US" dirty="0">
                <a:solidFill>
                  <a:srgbClr val="444444"/>
                </a:solidFill>
                <a:latin typeface="Open Sans"/>
              </a:rPr>
              <a:t> layers</a:t>
            </a:r>
            <a:r>
              <a:rPr lang="en-US" dirty="0"/>
              <a:t/>
            </a:r>
            <a:br>
              <a:rPr lang="en-US" dirty="0"/>
            </a:br>
            <a:r>
              <a:rPr lang="en-US" dirty="0">
                <a:solidFill>
                  <a:srgbClr val="444444"/>
                </a:solidFill>
                <a:latin typeface="Open Sans"/>
              </a:rPr>
              <a:t>(D) There will be dispersion of microwave energy</a:t>
            </a:r>
            <a:endParaRPr lang="en-IN" dirty="0"/>
          </a:p>
        </p:txBody>
      </p:sp>
      <p:sp>
        <p:nvSpPr>
          <p:cNvPr id="11" name="Rectangle 10"/>
          <p:cNvSpPr/>
          <p:nvPr/>
        </p:nvSpPr>
        <p:spPr>
          <a:xfrm>
            <a:off x="-1" y="5138192"/>
            <a:ext cx="7135091" cy="369332"/>
          </a:xfrm>
          <a:prstGeom prst="rect">
            <a:avLst/>
          </a:prstGeom>
        </p:spPr>
        <p:txBody>
          <a:bodyPr wrap="square">
            <a:spAutoFit/>
          </a:bodyPr>
          <a:lstStyle/>
          <a:p>
            <a:r>
              <a:rPr lang="en-US" b="1" dirty="0">
                <a:solidFill>
                  <a:srgbClr val="444444"/>
                </a:solidFill>
                <a:latin typeface="Open Sans"/>
              </a:rPr>
              <a:t>Answer:</a:t>
            </a:r>
            <a:r>
              <a:rPr lang="en-US" dirty="0">
                <a:solidFill>
                  <a:srgbClr val="444444"/>
                </a:solidFill>
                <a:latin typeface="Open Sans"/>
              </a:rPr>
              <a:t> Microwave will penetrate through the </a:t>
            </a:r>
            <a:r>
              <a:rPr lang="en-US" dirty="0" err="1">
                <a:solidFill>
                  <a:srgbClr val="444444"/>
                </a:solidFill>
                <a:latin typeface="Open Sans"/>
              </a:rPr>
              <a:t>ionospheric</a:t>
            </a:r>
            <a:r>
              <a:rPr lang="en-US" dirty="0">
                <a:solidFill>
                  <a:srgbClr val="444444"/>
                </a:solidFill>
                <a:latin typeface="Open Sans"/>
              </a:rPr>
              <a:t> layers</a:t>
            </a:r>
            <a:endParaRPr lang="en-IN" dirty="0"/>
          </a:p>
        </p:txBody>
      </p:sp>
    </p:spTree>
    <p:extLst>
      <p:ext uri="{BB962C8B-B14F-4D97-AF65-F5344CB8AC3E}">
        <p14:creationId xmlns:p14="http://schemas.microsoft.com/office/powerpoint/2010/main" val="15845452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9F79F9-620A-454C-B44A-099229A02D1C}" type="slidenum">
              <a:rPr lang="en-IN" smtClean="0"/>
              <a:pPr/>
              <a:t>52</a:t>
            </a:fld>
            <a:endParaRPr lang="en-IN"/>
          </a:p>
        </p:txBody>
      </p:sp>
      <p:pic>
        <p:nvPicPr>
          <p:cNvPr id="5" name="Content Placeholder 4">
            <a:extLst>
              <a:ext uri="{FF2B5EF4-FFF2-40B4-BE49-F238E27FC236}">
                <a16:creationId xmlns:a16="http://schemas.microsoft.com/office/drawing/2014/main" id="{46CD341C-2B2C-40C4-AEF2-D03D80EC5F69}"/>
              </a:ext>
            </a:extLst>
          </p:cNvPr>
          <p:cNvPicPr>
            <a:picLocks noGrp="1" noChangeAspect="1"/>
          </p:cNvPicPr>
          <p:nvPr>
            <p:ph idx="1"/>
          </p:nvPr>
        </p:nvPicPr>
        <p:blipFill>
          <a:blip r:embed="rId2"/>
          <a:stretch>
            <a:fillRect/>
          </a:stretch>
        </p:blipFill>
        <p:spPr>
          <a:xfrm>
            <a:off x="10096455" y="4526416"/>
            <a:ext cx="1543050" cy="1666875"/>
          </a:xfrm>
          <a:prstGeom prst="rect">
            <a:avLst/>
          </a:prstGeom>
        </p:spPr>
      </p:pic>
      <p:sp>
        <p:nvSpPr>
          <p:cNvPr id="6" name="Rectangle 5"/>
          <p:cNvSpPr/>
          <p:nvPr/>
        </p:nvSpPr>
        <p:spPr>
          <a:xfrm>
            <a:off x="1" y="0"/>
            <a:ext cx="9144000" cy="1477328"/>
          </a:xfrm>
          <a:prstGeom prst="rect">
            <a:avLst/>
          </a:prstGeom>
        </p:spPr>
        <p:txBody>
          <a:bodyPr wrap="square">
            <a:spAutoFit/>
          </a:bodyPr>
          <a:lstStyle/>
          <a:p>
            <a:r>
              <a:rPr lang="en-US" b="1" dirty="0">
                <a:solidFill>
                  <a:srgbClr val="444444"/>
                </a:solidFill>
                <a:latin typeface="Open Sans"/>
              </a:rPr>
              <a:t>18. HEMT used in microwave circuit is a</a:t>
            </a:r>
            <a:r>
              <a:rPr lang="en-US" dirty="0"/>
              <a:t/>
            </a:r>
            <a:br>
              <a:rPr lang="en-US" dirty="0"/>
            </a:br>
            <a:r>
              <a:rPr lang="en-US" dirty="0">
                <a:solidFill>
                  <a:srgbClr val="444444"/>
                </a:solidFill>
                <a:latin typeface="Open Sans"/>
              </a:rPr>
              <a:t>(A) Source</a:t>
            </a:r>
            <a:r>
              <a:rPr lang="en-US" dirty="0"/>
              <a:t/>
            </a:r>
            <a:br>
              <a:rPr lang="en-US" dirty="0"/>
            </a:br>
            <a:r>
              <a:rPr lang="en-US" dirty="0">
                <a:solidFill>
                  <a:srgbClr val="444444"/>
                </a:solidFill>
                <a:latin typeface="Open Sans"/>
              </a:rPr>
              <a:t>(B) High power amplifier</a:t>
            </a:r>
            <a:r>
              <a:rPr lang="en-US" dirty="0"/>
              <a:t/>
            </a:r>
            <a:br>
              <a:rPr lang="en-US" dirty="0"/>
            </a:br>
            <a:r>
              <a:rPr lang="en-US" dirty="0">
                <a:solidFill>
                  <a:srgbClr val="444444"/>
                </a:solidFill>
                <a:latin typeface="Open Sans"/>
              </a:rPr>
              <a:t>(C) Detector</a:t>
            </a:r>
            <a:r>
              <a:rPr lang="en-US" dirty="0"/>
              <a:t/>
            </a:r>
            <a:br>
              <a:rPr lang="en-US" dirty="0"/>
            </a:br>
            <a:r>
              <a:rPr lang="en-US" dirty="0">
                <a:solidFill>
                  <a:srgbClr val="444444"/>
                </a:solidFill>
                <a:latin typeface="Open Sans"/>
              </a:rPr>
              <a:t>(D) Low noise Amplifier</a:t>
            </a:r>
            <a:endParaRPr lang="en-IN" dirty="0"/>
          </a:p>
        </p:txBody>
      </p:sp>
      <p:sp>
        <p:nvSpPr>
          <p:cNvPr id="7" name="Rectangle 6"/>
          <p:cNvSpPr/>
          <p:nvPr/>
        </p:nvSpPr>
        <p:spPr>
          <a:xfrm>
            <a:off x="0" y="1477328"/>
            <a:ext cx="5078740" cy="369332"/>
          </a:xfrm>
          <a:prstGeom prst="rect">
            <a:avLst/>
          </a:prstGeom>
        </p:spPr>
        <p:txBody>
          <a:bodyPr wrap="square">
            <a:spAutoFit/>
          </a:bodyPr>
          <a:lstStyle/>
          <a:p>
            <a:r>
              <a:rPr lang="en-IN" b="1" dirty="0">
                <a:solidFill>
                  <a:srgbClr val="444444"/>
                </a:solidFill>
                <a:latin typeface="Open Sans"/>
              </a:rPr>
              <a:t>Answer:</a:t>
            </a:r>
            <a:r>
              <a:rPr lang="en-IN" dirty="0">
                <a:solidFill>
                  <a:srgbClr val="444444"/>
                </a:solidFill>
                <a:latin typeface="Open Sans"/>
              </a:rPr>
              <a:t> Low noise Amplifier</a:t>
            </a:r>
            <a:endParaRPr lang="en-IN" dirty="0"/>
          </a:p>
        </p:txBody>
      </p:sp>
      <p:sp>
        <p:nvSpPr>
          <p:cNvPr id="8" name="Rectangle 7"/>
          <p:cNvSpPr/>
          <p:nvPr/>
        </p:nvSpPr>
        <p:spPr>
          <a:xfrm>
            <a:off x="0" y="1846660"/>
            <a:ext cx="9144000" cy="1477328"/>
          </a:xfrm>
          <a:prstGeom prst="rect">
            <a:avLst/>
          </a:prstGeom>
        </p:spPr>
        <p:txBody>
          <a:bodyPr wrap="square">
            <a:spAutoFit/>
          </a:bodyPr>
          <a:lstStyle/>
          <a:p>
            <a:r>
              <a:rPr lang="en-US" b="1" dirty="0">
                <a:solidFill>
                  <a:srgbClr val="444444"/>
                </a:solidFill>
                <a:latin typeface="Open Sans"/>
              </a:rPr>
              <a:t>19. Most of the power measuring microwave devices measure</a:t>
            </a:r>
            <a:r>
              <a:rPr lang="en-US" dirty="0"/>
              <a:t/>
            </a:r>
            <a:br>
              <a:rPr lang="en-US" dirty="0"/>
            </a:br>
            <a:r>
              <a:rPr lang="en-US" dirty="0">
                <a:solidFill>
                  <a:srgbClr val="444444"/>
                </a:solidFill>
                <a:latin typeface="Open Sans"/>
              </a:rPr>
              <a:t>(A) Average power</a:t>
            </a:r>
            <a:r>
              <a:rPr lang="en-US" dirty="0"/>
              <a:t/>
            </a:r>
            <a:br>
              <a:rPr lang="en-US" dirty="0"/>
            </a:br>
            <a:r>
              <a:rPr lang="en-US" dirty="0">
                <a:solidFill>
                  <a:srgbClr val="444444"/>
                </a:solidFill>
                <a:latin typeface="Open Sans"/>
              </a:rPr>
              <a:t>(B) Peak power</a:t>
            </a:r>
            <a:r>
              <a:rPr lang="en-US" dirty="0"/>
              <a:t/>
            </a:r>
            <a:br>
              <a:rPr lang="en-US" dirty="0"/>
            </a:br>
            <a:r>
              <a:rPr lang="en-US" dirty="0">
                <a:solidFill>
                  <a:srgbClr val="444444"/>
                </a:solidFill>
                <a:latin typeface="Open Sans"/>
              </a:rPr>
              <a:t>(C) Instantaneous power</a:t>
            </a:r>
            <a:r>
              <a:rPr lang="en-US" dirty="0"/>
              <a:t/>
            </a:r>
            <a:br>
              <a:rPr lang="en-US" dirty="0"/>
            </a:br>
            <a:r>
              <a:rPr lang="en-US" dirty="0">
                <a:solidFill>
                  <a:srgbClr val="444444"/>
                </a:solidFill>
                <a:latin typeface="Open Sans"/>
              </a:rPr>
              <a:t>(D) None of these</a:t>
            </a:r>
            <a:endParaRPr lang="en-IN" dirty="0"/>
          </a:p>
        </p:txBody>
      </p:sp>
      <p:sp>
        <p:nvSpPr>
          <p:cNvPr id="9" name="Rectangle 8"/>
          <p:cNvSpPr/>
          <p:nvPr/>
        </p:nvSpPr>
        <p:spPr>
          <a:xfrm>
            <a:off x="152400" y="3323988"/>
            <a:ext cx="7290637" cy="369332"/>
          </a:xfrm>
          <a:prstGeom prst="rect">
            <a:avLst/>
          </a:prstGeom>
        </p:spPr>
        <p:txBody>
          <a:bodyPr wrap="square">
            <a:spAutoFit/>
          </a:bodyPr>
          <a:lstStyle/>
          <a:p>
            <a:r>
              <a:rPr lang="en-IN" b="1" dirty="0">
                <a:solidFill>
                  <a:srgbClr val="444444"/>
                </a:solidFill>
                <a:latin typeface="Open Sans"/>
              </a:rPr>
              <a:t>Answer:</a:t>
            </a:r>
            <a:r>
              <a:rPr lang="en-IN" dirty="0">
                <a:solidFill>
                  <a:srgbClr val="444444"/>
                </a:solidFill>
                <a:latin typeface="Open Sans"/>
              </a:rPr>
              <a:t> Average power</a:t>
            </a:r>
            <a:endParaRPr lang="en-IN" dirty="0"/>
          </a:p>
        </p:txBody>
      </p:sp>
      <p:sp>
        <p:nvSpPr>
          <p:cNvPr id="10" name="Rectangle 1"/>
          <p:cNvSpPr>
            <a:spLocks noChangeArrowheads="1"/>
          </p:cNvSpPr>
          <p:nvPr/>
        </p:nvSpPr>
        <p:spPr bwMode="auto">
          <a:xfrm>
            <a:off x="0" y="-48399"/>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2"/>
          <p:cNvSpPr>
            <a:spLocks noChangeArrowheads="1"/>
          </p:cNvSpPr>
          <p:nvPr/>
        </p:nvSpPr>
        <p:spPr bwMode="auto">
          <a:xfrm>
            <a:off x="0" y="-48399"/>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3"/>
          <p:cNvSpPr>
            <a:spLocks noChangeArrowheads="1"/>
          </p:cNvSpPr>
          <p:nvPr/>
        </p:nvSpPr>
        <p:spPr bwMode="auto">
          <a:xfrm>
            <a:off x="0" y="-325398"/>
            <a:ext cx="65" cy="1107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444444"/>
                </a:solidFill>
                <a:effectLst/>
                <a:latin typeface="Open Sans"/>
              </a:rPr>
              <a:t/>
            </a:r>
            <a:br>
              <a:rPr kumimoji="0" lang="en-US" altLang="en-US" sz="1800" b="0" i="0" u="none" strike="noStrike" cap="none" normalizeH="0" baseline="0" dirty="0" smtClean="0">
                <a:ln>
                  <a:noFill/>
                </a:ln>
                <a:solidFill>
                  <a:srgbClr val="444444"/>
                </a:solidFill>
                <a:effectLst/>
                <a:latin typeface="Open Sans"/>
              </a:rPr>
            </a:br>
            <a:endParaRPr kumimoji="0" lang="en-US" altLang="en-US"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5"/>
          <p:cNvSpPr>
            <a:spLocks noChangeArrowheads="1"/>
          </p:cNvSpPr>
          <p:nvPr/>
        </p:nvSpPr>
        <p:spPr bwMode="auto">
          <a:xfrm>
            <a:off x="152400" y="3572392"/>
            <a:ext cx="9199418" cy="27699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444444"/>
                </a:solidFill>
                <a:effectLst/>
                <a:latin typeface="Open Sans"/>
              </a:rPr>
              <a:t>20. A disadvantage of </a:t>
            </a:r>
            <a:r>
              <a:rPr kumimoji="0" lang="en-US" altLang="en-US" sz="1800" b="1" i="0" u="none" strike="noStrike" cap="none" normalizeH="0" baseline="0" dirty="0" err="1" smtClean="0">
                <a:ln>
                  <a:noFill/>
                </a:ln>
                <a:solidFill>
                  <a:srgbClr val="444444"/>
                </a:solidFill>
                <a:effectLst/>
                <a:latin typeface="Open Sans"/>
              </a:rPr>
              <a:t>microstrips</a:t>
            </a:r>
            <a:r>
              <a:rPr kumimoji="0" lang="en-US" altLang="en-US" sz="1800" b="1" i="0" u="none" strike="noStrike" cap="none" normalizeH="0" baseline="0" dirty="0" smtClean="0">
                <a:ln>
                  <a:noFill/>
                </a:ln>
                <a:solidFill>
                  <a:srgbClr val="444444"/>
                </a:solidFill>
                <a:effectLst/>
                <a:latin typeface="Open Sans"/>
              </a:rPr>
              <a:t> with respect to </a:t>
            </a:r>
            <a:r>
              <a:rPr kumimoji="0" lang="en-US" altLang="en-US" sz="1800" b="1" i="0" u="none" strike="noStrike" cap="none" normalizeH="0" baseline="0" dirty="0" err="1" smtClean="0">
                <a:ln>
                  <a:noFill/>
                </a:ln>
                <a:solidFill>
                  <a:srgbClr val="444444"/>
                </a:solidFill>
                <a:effectLst/>
                <a:latin typeface="Open Sans"/>
              </a:rPr>
              <a:t>stripline</a:t>
            </a:r>
            <a:r>
              <a:rPr kumimoji="0" lang="en-US" altLang="en-US" sz="1800" b="1" i="0" u="none" strike="noStrike" cap="none" normalizeH="0" baseline="0" dirty="0" smtClean="0">
                <a:ln>
                  <a:noFill/>
                </a:ln>
                <a:solidFill>
                  <a:srgbClr val="444444"/>
                </a:solidFill>
                <a:effectLst/>
                <a:latin typeface="Open Sans"/>
              </a:rPr>
              <a:t> circuit is that the former:</a:t>
            </a:r>
            <a:r>
              <a:rPr kumimoji="0" lang="en-US" altLang="en-US" sz="1800" b="0" i="0" u="none" strike="noStrike" cap="none" normalizeH="0" baseline="0" dirty="0" smtClean="0">
                <a:ln>
                  <a:noFill/>
                </a:ln>
                <a:solidFill>
                  <a:srgbClr val="444444"/>
                </a:solidFill>
                <a:effectLst/>
                <a:latin typeface="Open Sans"/>
              </a:rPr>
              <a:t/>
            </a:r>
            <a:br>
              <a:rPr kumimoji="0" lang="en-US" altLang="en-US" sz="1800" b="0" i="0" u="none" strike="noStrike" cap="none" normalizeH="0" baseline="0" dirty="0" smtClean="0">
                <a:ln>
                  <a:noFill/>
                </a:ln>
                <a:solidFill>
                  <a:srgbClr val="444444"/>
                </a:solidFill>
                <a:effectLst/>
                <a:latin typeface="Open Sans"/>
              </a:rPr>
            </a:br>
            <a:r>
              <a:rPr kumimoji="0" lang="en-US" altLang="en-US" sz="1800" b="0" i="0" u="none" strike="noStrike" cap="none" normalizeH="0" baseline="0" dirty="0" smtClean="0">
                <a:ln>
                  <a:noFill/>
                </a:ln>
                <a:solidFill>
                  <a:srgbClr val="444444"/>
                </a:solidFill>
                <a:effectLst/>
                <a:latin typeface="Open Sans"/>
              </a:rPr>
              <a:t>(A) Do not let themselves to be printed-circuits</a:t>
            </a:r>
            <a:br>
              <a:rPr kumimoji="0" lang="en-US" altLang="en-US" sz="1800" b="0" i="0" u="none" strike="noStrike" cap="none" normalizeH="0" baseline="0" dirty="0" smtClean="0">
                <a:ln>
                  <a:noFill/>
                </a:ln>
                <a:solidFill>
                  <a:srgbClr val="444444"/>
                </a:solidFill>
                <a:effectLst/>
                <a:latin typeface="Open Sans"/>
              </a:rPr>
            </a:br>
            <a:r>
              <a:rPr kumimoji="0" lang="en-US" altLang="en-US" sz="1800" b="0" i="0" u="none" strike="noStrike" cap="none" normalizeH="0" baseline="0" dirty="0" smtClean="0">
                <a:ln>
                  <a:noFill/>
                </a:ln>
                <a:solidFill>
                  <a:srgbClr val="444444"/>
                </a:solidFill>
                <a:effectLst/>
                <a:latin typeface="Open Sans"/>
              </a:rPr>
              <a:t>(B) Are more likely to radiate</a:t>
            </a:r>
            <a:br>
              <a:rPr kumimoji="0" lang="en-US" altLang="en-US" sz="1800" b="0" i="0" u="none" strike="noStrike" cap="none" normalizeH="0" baseline="0" dirty="0" smtClean="0">
                <a:ln>
                  <a:noFill/>
                </a:ln>
                <a:solidFill>
                  <a:srgbClr val="444444"/>
                </a:solidFill>
                <a:effectLst/>
                <a:latin typeface="Open Sans"/>
              </a:rPr>
            </a:br>
            <a:r>
              <a:rPr kumimoji="0" lang="en-US" altLang="en-US" sz="1800" b="0" i="0" u="none" strike="noStrike" cap="none" normalizeH="0" baseline="0" dirty="0" smtClean="0">
                <a:ln>
                  <a:noFill/>
                </a:ln>
                <a:solidFill>
                  <a:srgbClr val="444444"/>
                </a:solidFill>
                <a:effectLst/>
                <a:latin typeface="Open Sans"/>
              </a:rPr>
              <a:t>(C) Are bulkier</a:t>
            </a:r>
            <a:br>
              <a:rPr kumimoji="0" lang="en-US" altLang="en-US" sz="1800" b="0" i="0" u="none" strike="noStrike" cap="none" normalizeH="0" baseline="0" dirty="0" smtClean="0">
                <a:ln>
                  <a:noFill/>
                </a:ln>
                <a:solidFill>
                  <a:srgbClr val="444444"/>
                </a:solidFill>
                <a:effectLst/>
                <a:latin typeface="Open Sans"/>
              </a:rPr>
            </a:br>
            <a:r>
              <a:rPr kumimoji="0" lang="en-US" altLang="en-US" sz="1800" b="0" i="0" u="none" strike="noStrike" cap="none" normalizeH="0" baseline="0" dirty="0" smtClean="0">
                <a:ln>
                  <a:noFill/>
                </a:ln>
                <a:solidFill>
                  <a:srgbClr val="444444"/>
                </a:solidFill>
                <a:effectLst/>
                <a:latin typeface="Open Sans"/>
              </a:rPr>
              <a:t>(D) Are more expensive and complex to manufacture</a:t>
            </a:r>
            <a:br>
              <a:rPr kumimoji="0" lang="en-US" altLang="en-US" sz="1800" b="0" i="0" u="none" strike="noStrike" cap="none" normalizeH="0" baseline="0" dirty="0" smtClean="0">
                <a:ln>
                  <a:noFill/>
                </a:ln>
                <a:solidFill>
                  <a:srgbClr val="444444"/>
                </a:solidFill>
                <a:effectLst/>
                <a:latin typeface="Open Sans"/>
              </a:rPr>
            </a:br>
            <a:endParaRPr kumimoji="0" lang="en-US" altLang="en-US" sz="1800" b="0" i="0" u="none" strike="noStrike" cap="none" normalizeH="0" baseline="0" dirty="0" smtClean="0">
              <a:ln>
                <a:noFill/>
              </a:ln>
              <a:solidFill>
                <a:schemeClr val="tx1"/>
              </a:solidFill>
              <a:effectLst/>
            </a:endParaRPr>
          </a:p>
          <a:p>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lang="en-US" b="1" dirty="0"/>
              <a:t>Answer:</a:t>
            </a:r>
            <a:r>
              <a:rPr lang="en-US" dirty="0"/>
              <a:t> Are more expensive and complex to manufacture</a:t>
            </a:r>
          </a:p>
          <a:p>
            <a:r>
              <a:rPr lang="en-US" dirty="0"/>
              <a:t/>
            </a:r>
            <a:br>
              <a:rPr lang="en-US" dirty="0"/>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955528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3483" cy="6858000"/>
          </a:xfrm>
        </p:spPr>
        <p:txBody>
          <a:bodyPr/>
          <a:lstStyle/>
          <a:p>
            <a:pPr algn="ctr"/>
            <a:r>
              <a:rPr lang="en-US" sz="3600" b="1" dirty="0" smtClean="0"/>
              <a:t/>
            </a:r>
            <a:br>
              <a:rPr lang="en-US" sz="3600" b="1" dirty="0" smtClean="0"/>
            </a:br>
            <a:endParaRPr lang="en-IN" sz="3600" b="1" dirty="0"/>
          </a:p>
        </p:txBody>
      </p:sp>
      <p:sp>
        <p:nvSpPr>
          <p:cNvPr id="3" name="Content Placeholder 2"/>
          <p:cNvSpPr>
            <a:spLocks noGrp="1"/>
          </p:cNvSpPr>
          <p:nvPr>
            <p:ph idx="1"/>
          </p:nvPr>
        </p:nvSpPr>
        <p:spPr>
          <a:xfrm>
            <a:off x="337626" y="211016"/>
            <a:ext cx="9945858" cy="5917935"/>
          </a:xfrm>
        </p:spPr>
        <p:txBody>
          <a:bodyPr/>
          <a:lstStyle/>
          <a:p>
            <a:pPr>
              <a:buNone/>
            </a:pPr>
            <a:endParaRPr lang="en-US" sz="3200" dirty="0" smtClean="0"/>
          </a:p>
          <a:p>
            <a:pPr lvl="1">
              <a:buNone/>
            </a:pPr>
            <a:r>
              <a:rPr lang="en-IN" sz="3000" dirty="0" smtClean="0"/>
              <a:t>                                                   </a:t>
            </a:r>
            <a:r>
              <a:rPr lang="en-US" sz="5400" b="1" dirty="0" smtClean="0">
                <a:solidFill>
                  <a:srgbClr val="C00000"/>
                </a:solidFill>
              </a:rPr>
              <a:t>MODULE-02</a:t>
            </a:r>
            <a:endParaRPr lang="en-US" sz="4000" b="1" dirty="0" smtClean="0">
              <a:solidFill>
                <a:srgbClr val="C00000"/>
              </a:solidFill>
            </a:endParaRPr>
          </a:p>
          <a:p>
            <a:pPr lvl="1">
              <a:buNone/>
            </a:pPr>
            <a:r>
              <a:rPr lang="en-US" sz="6000" b="1" dirty="0" smtClean="0">
                <a:solidFill>
                  <a:srgbClr val="C00000"/>
                </a:solidFill>
              </a:rPr>
              <a:t>                     </a:t>
            </a:r>
            <a:endParaRPr lang="en-IN" sz="6000" b="1" dirty="0" smtClean="0">
              <a:solidFill>
                <a:srgbClr val="C00000"/>
              </a:solidFill>
            </a:endParaRPr>
          </a:p>
          <a:p>
            <a:pPr lvl="1">
              <a:buNone/>
            </a:pPr>
            <a:r>
              <a:rPr lang="en-IN" sz="3000" dirty="0" smtClean="0"/>
              <a:t>   </a:t>
            </a:r>
          </a:p>
          <a:p>
            <a:pPr>
              <a:buNone/>
            </a:pPr>
            <a:r>
              <a:rPr lang="en-IN" sz="2200" dirty="0" smtClean="0"/>
              <a:t>    </a:t>
            </a:r>
          </a:p>
          <a:p>
            <a:pPr lvl="1">
              <a:buNone/>
            </a:pPr>
            <a:endParaRPr lang="en-US" dirty="0" smtClean="0"/>
          </a:p>
          <a:p>
            <a:pPr lvl="1">
              <a:buNone/>
            </a:pPr>
            <a:endParaRPr lang="en-US" dirty="0" smtClean="0"/>
          </a:p>
          <a:p>
            <a:pPr lvl="1">
              <a:buNone/>
            </a:pPr>
            <a:r>
              <a:rPr lang="en-US" dirty="0" smtClean="0"/>
              <a:t>  </a:t>
            </a:r>
            <a:endParaRPr lang="en-IN" dirty="0" smtClean="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9F79F9-620A-454C-B44A-099229A02D1C}" type="slidenum">
              <a:rPr kumimoji="0" lang="en-IN" sz="2800"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IN" sz="2800"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2"/>
          <a:stretch>
            <a:fillRect/>
          </a:stretch>
        </p:blipFill>
        <p:spPr>
          <a:xfrm>
            <a:off x="10283483" y="4920456"/>
            <a:ext cx="1598689" cy="1208495"/>
          </a:xfrm>
          <a:prstGeom prst="rect">
            <a:avLst/>
          </a:prstGeom>
        </p:spPr>
      </p:pic>
    </p:spTree>
    <p:extLst>
      <p:ext uri="{BB962C8B-B14F-4D97-AF65-F5344CB8AC3E}">
        <p14:creationId xmlns:p14="http://schemas.microsoft.com/office/powerpoint/2010/main" val="35069852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discuss:</a:t>
            </a:r>
            <a:endParaRPr lang="en-IN" dirty="0"/>
          </a:p>
        </p:txBody>
      </p:sp>
      <p:sp>
        <p:nvSpPr>
          <p:cNvPr id="3" name="Content Placeholder 2"/>
          <p:cNvSpPr>
            <a:spLocks noGrp="1"/>
          </p:cNvSpPr>
          <p:nvPr>
            <p:ph idx="1"/>
          </p:nvPr>
        </p:nvSpPr>
        <p:spPr/>
        <p:txBody>
          <a:bodyPr>
            <a:normAutofit/>
          </a:bodyPr>
          <a:lstStyle/>
          <a:p>
            <a:r>
              <a:rPr lang="en-US" dirty="0" smtClean="0"/>
              <a:t> </a:t>
            </a:r>
            <a:r>
              <a:rPr lang="en-IN" dirty="0"/>
              <a:t>TEM mode in Co-</a:t>
            </a:r>
            <a:r>
              <a:rPr lang="en-IN" dirty="0" err="1"/>
              <a:t>ax</a:t>
            </a:r>
            <a:r>
              <a:rPr lang="en-IN" dirty="0"/>
              <a:t> line. Cylindrical waveguide - Dominant Mode. Design of Cylindrical Waveguide to support Dominant TE11 mode. </a:t>
            </a:r>
            <a:r>
              <a:rPr lang="en-US" dirty="0" smtClean="0"/>
              <a:t>. </a:t>
            </a:r>
          </a:p>
          <a:p>
            <a:r>
              <a:rPr lang="en-US" dirty="0"/>
              <a:t>Microwave Resonator : Rectangular Waveguide Cavities. Resonant frequencies and of Cavity Supporting. Dominant mode only. Excitation of waveguide and Resonators (in </a:t>
            </a:r>
            <a:r>
              <a:rPr lang="en-US" dirty="0" err="1" smtClean="0"/>
              <a:t>princple</a:t>
            </a:r>
            <a:r>
              <a:rPr lang="en-US" dirty="0" smtClean="0"/>
              <a:t> </a:t>
            </a:r>
            <a:r>
              <a:rPr lang="en-US" dirty="0"/>
              <a:t>only </a:t>
            </a:r>
            <a:r>
              <a:rPr lang="en-US" dirty="0" smtClean="0"/>
              <a:t>).</a:t>
            </a:r>
          </a:p>
          <a:p>
            <a:r>
              <a:rPr lang="en-US" dirty="0"/>
              <a:t>Waveguide Components: Power Dividers and Directional Couplers : Basic Properties. The T-Junction Power Divider. Waveguide Directional Couplers. Fixed and Precision Variable Attenuator. </a:t>
            </a:r>
            <a:r>
              <a:rPr lang="en-US" dirty="0" smtClean="0"/>
              <a:t>Ferrite.</a:t>
            </a:r>
          </a:p>
          <a:p>
            <a:r>
              <a:rPr lang="en-IN" dirty="0" smtClean="0"/>
              <a:t> </a:t>
            </a:r>
            <a:r>
              <a:rPr lang="en-IN" dirty="0" err="1" smtClean="0"/>
              <a:t>Fermel</a:t>
            </a:r>
            <a:r>
              <a:rPr lang="en-IN" dirty="0" smtClean="0"/>
              <a:t> Isolator </a:t>
            </a:r>
            <a:r>
              <a:rPr lang="en-IN" dirty="0"/>
              <a:t>. </a:t>
            </a:r>
            <a:r>
              <a:rPr lang="en-IN" dirty="0" smtClean="0"/>
              <a:t> </a:t>
            </a:r>
            <a:r>
              <a:rPr lang="en-IN" dirty="0"/>
              <a:t>Principle of </a:t>
            </a:r>
            <a:r>
              <a:rPr lang="en-IN" dirty="0" err="1"/>
              <a:t>Operationing</a:t>
            </a:r>
            <a:r>
              <a:rPr lang="en-IN" dirty="0"/>
              <a:t>. </a:t>
            </a:r>
            <a:endParaRPr lang="en-US" dirty="0" smtClean="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9F79F9-620A-454C-B44A-099229A02D1C}" type="slidenum">
              <a:rPr kumimoji="0" lang="en-IN" sz="2800"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IN" sz="2800"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391394" y="4859520"/>
            <a:ext cx="1598689" cy="1208495"/>
          </a:xfrm>
          <a:prstGeom prst="rect">
            <a:avLst/>
          </a:prstGeom>
        </p:spPr>
      </p:pic>
    </p:spTree>
    <p:extLst>
      <p:ext uri="{BB962C8B-B14F-4D97-AF65-F5344CB8AC3E}">
        <p14:creationId xmlns:p14="http://schemas.microsoft.com/office/powerpoint/2010/main" val="23429756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402"/>
            <a:ext cx="10352540" cy="6453625"/>
          </a:xfrm>
        </p:spPr>
      </p:pic>
      <p:sp>
        <p:nvSpPr>
          <p:cNvPr id="4" name="Slide Number Placeholder 3"/>
          <p:cNvSpPr>
            <a:spLocks noGrp="1"/>
          </p:cNvSpPr>
          <p:nvPr>
            <p:ph type="sldNum" sz="quarter" idx="12"/>
          </p:nvPr>
        </p:nvSpPr>
        <p:spPr/>
        <p:txBody>
          <a:bodyPr/>
          <a:lstStyle/>
          <a:p>
            <a:fld id="{CA9F79F9-620A-454C-B44A-099229A02D1C}" type="slidenum">
              <a:rPr lang="en-IN" smtClean="0"/>
              <a:pPr/>
              <a:t>55</a:t>
            </a:fld>
            <a:endParaRPr lang="en-IN"/>
          </a:p>
        </p:txBody>
      </p:sp>
      <p:pic>
        <p:nvPicPr>
          <p:cNvPr id="7" name="Picture 6">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56470" y="5052859"/>
            <a:ext cx="1598689" cy="1208495"/>
          </a:xfrm>
          <a:prstGeom prst="rect">
            <a:avLst/>
          </a:prstGeom>
        </p:spPr>
      </p:pic>
    </p:spTree>
    <p:extLst>
      <p:ext uri="{BB962C8B-B14F-4D97-AF65-F5344CB8AC3E}">
        <p14:creationId xmlns:p14="http://schemas.microsoft.com/office/powerpoint/2010/main" val="14696781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352540" cy="5934581"/>
          </a:xfrm>
        </p:spPr>
      </p:pic>
      <p:sp>
        <p:nvSpPr>
          <p:cNvPr id="4" name="Slide Number Placeholder 3"/>
          <p:cNvSpPr>
            <a:spLocks noGrp="1"/>
          </p:cNvSpPr>
          <p:nvPr>
            <p:ph type="sldNum" sz="quarter" idx="12"/>
          </p:nvPr>
        </p:nvSpPr>
        <p:spPr/>
        <p:txBody>
          <a:bodyPr/>
          <a:lstStyle/>
          <a:p>
            <a:fld id="{CA9F79F9-620A-454C-B44A-099229A02D1C}" type="slidenum">
              <a:rPr lang="en-IN" smtClean="0"/>
              <a:pPr/>
              <a:t>56</a:t>
            </a:fld>
            <a:endParaRPr lang="en-IN"/>
          </a:p>
        </p:txBody>
      </p:sp>
      <p:pic>
        <p:nvPicPr>
          <p:cNvPr id="12" name="Picture 11">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56470" y="5558596"/>
            <a:ext cx="1598689" cy="751969"/>
          </a:xfrm>
          <a:prstGeom prst="rect">
            <a:avLst/>
          </a:prstGeom>
        </p:spPr>
      </p:pic>
    </p:spTree>
    <p:extLst>
      <p:ext uri="{BB962C8B-B14F-4D97-AF65-F5344CB8AC3E}">
        <p14:creationId xmlns:p14="http://schemas.microsoft.com/office/powerpoint/2010/main" val="28522498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45110"/>
            <a:ext cx="10050833" cy="6355674"/>
          </a:xfrm>
        </p:spPr>
      </p:pic>
      <p:sp>
        <p:nvSpPr>
          <p:cNvPr id="4" name="Slide Number Placeholder 3"/>
          <p:cNvSpPr>
            <a:spLocks noGrp="1"/>
          </p:cNvSpPr>
          <p:nvPr>
            <p:ph type="sldNum" sz="quarter" idx="12"/>
          </p:nvPr>
        </p:nvSpPr>
        <p:spPr/>
        <p:txBody>
          <a:bodyPr/>
          <a:lstStyle/>
          <a:p>
            <a:fld id="{CA9F79F9-620A-454C-B44A-099229A02D1C}" type="slidenum">
              <a:rPr lang="en-IN" smtClean="0"/>
              <a:pPr/>
              <a:t>57</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56470" y="5558595"/>
            <a:ext cx="1598689" cy="751969"/>
          </a:xfrm>
          <a:prstGeom prst="rect">
            <a:avLst/>
          </a:prstGeom>
        </p:spPr>
      </p:pic>
    </p:spTree>
    <p:extLst>
      <p:ext uri="{BB962C8B-B14F-4D97-AF65-F5344CB8AC3E}">
        <p14:creationId xmlns:p14="http://schemas.microsoft.com/office/powerpoint/2010/main" val="8604617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352540" cy="5934581"/>
          </a:xfrm>
        </p:spPr>
      </p:pic>
      <p:sp>
        <p:nvSpPr>
          <p:cNvPr id="4" name="Slide Number Placeholder 3"/>
          <p:cNvSpPr>
            <a:spLocks noGrp="1"/>
          </p:cNvSpPr>
          <p:nvPr>
            <p:ph type="sldNum" sz="quarter" idx="12"/>
          </p:nvPr>
        </p:nvSpPr>
        <p:spPr/>
        <p:txBody>
          <a:bodyPr/>
          <a:lstStyle/>
          <a:p>
            <a:fld id="{CA9F79F9-620A-454C-B44A-099229A02D1C}" type="slidenum">
              <a:rPr lang="en-IN" smtClean="0"/>
              <a:pPr/>
              <a:t>58</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56470" y="5558596"/>
            <a:ext cx="1598689" cy="751969"/>
          </a:xfrm>
          <a:prstGeom prst="rect">
            <a:avLst/>
          </a:prstGeom>
        </p:spPr>
      </p:pic>
    </p:spTree>
    <p:extLst>
      <p:ext uri="{BB962C8B-B14F-4D97-AF65-F5344CB8AC3E}">
        <p14:creationId xmlns:p14="http://schemas.microsoft.com/office/powerpoint/2010/main" val="39447136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352540" cy="5934581"/>
          </a:xfrm>
        </p:spPr>
      </p:pic>
      <p:sp>
        <p:nvSpPr>
          <p:cNvPr id="4" name="Slide Number Placeholder 3"/>
          <p:cNvSpPr>
            <a:spLocks noGrp="1"/>
          </p:cNvSpPr>
          <p:nvPr>
            <p:ph type="sldNum" sz="quarter" idx="12"/>
          </p:nvPr>
        </p:nvSpPr>
        <p:spPr/>
        <p:txBody>
          <a:bodyPr/>
          <a:lstStyle/>
          <a:p>
            <a:fld id="{CA9F79F9-620A-454C-B44A-099229A02D1C}" type="slidenum">
              <a:rPr lang="en-IN" smtClean="0"/>
              <a:pPr/>
              <a:t>59</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93311" y="5558596"/>
            <a:ext cx="1598689" cy="751969"/>
          </a:xfrm>
          <a:prstGeom prst="rect">
            <a:avLst/>
          </a:prstGeom>
        </p:spPr>
      </p:pic>
    </p:spTree>
    <p:extLst>
      <p:ext uri="{BB962C8B-B14F-4D97-AF65-F5344CB8AC3E}">
        <p14:creationId xmlns:p14="http://schemas.microsoft.com/office/powerpoint/2010/main" val="1935565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 microwave?</a:t>
            </a:r>
            <a:endParaRPr lang="en-IN" dirty="0"/>
          </a:p>
        </p:txBody>
      </p:sp>
      <p:sp>
        <p:nvSpPr>
          <p:cNvPr id="3" name="Content Placeholder 2"/>
          <p:cNvSpPr>
            <a:spLocks noGrp="1"/>
          </p:cNvSpPr>
          <p:nvPr>
            <p:ph idx="1"/>
          </p:nvPr>
        </p:nvSpPr>
        <p:spPr>
          <a:xfrm>
            <a:off x="838200" y="1690688"/>
            <a:ext cx="5900225" cy="4533131"/>
          </a:xfrm>
        </p:spPr>
        <p:txBody>
          <a:bodyPr>
            <a:normAutofit/>
          </a:bodyPr>
          <a:lstStyle/>
          <a:p>
            <a:pPr marL="0" indent="0" algn="just">
              <a:buNone/>
            </a:pPr>
            <a:endParaRPr lang="en-IN" dirty="0" smtClean="0"/>
          </a:p>
          <a:p>
            <a:r>
              <a:rPr lang="en-US" b="1" dirty="0"/>
              <a:t>Microwave</a:t>
            </a:r>
            <a:r>
              <a:rPr lang="en-US" dirty="0"/>
              <a:t> is a form of electromagnetic radiation with wavelengths ranging from about one meter to one millimeter corresponding to frequencies between 300 MHz and 300 GHz respectively. ... A more common </a:t>
            </a:r>
            <a:r>
              <a:rPr lang="en-US" b="1" dirty="0"/>
              <a:t>definition</a:t>
            </a:r>
            <a:r>
              <a:rPr lang="en-US" dirty="0"/>
              <a:t> in radio-frequency engineering is the range between 1 and 100 GHz (wavelengths between 0.3 m and 3 </a:t>
            </a:r>
            <a:r>
              <a:rPr lang="en-US" dirty="0" smtClean="0"/>
              <a:t>mm.</a:t>
            </a:r>
            <a:endParaRPr lang="en-US" dirty="0"/>
          </a:p>
        </p:txBody>
      </p:sp>
      <p:sp>
        <p:nvSpPr>
          <p:cNvPr id="6" name="Slide Number Placeholder 5"/>
          <p:cNvSpPr>
            <a:spLocks noGrp="1"/>
          </p:cNvSpPr>
          <p:nvPr>
            <p:ph type="sldNum" sz="quarter" idx="12"/>
          </p:nvPr>
        </p:nvSpPr>
        <p:spPr/>
        <p:txBody>
          <a:bodyPr/>
          <a:lstStyle/>
          <a:p>
            <a:fld id="{CA9F79F9-620A-454C-B44A-099229A02D1C}" type="slidenum">
              <a:rPr lang="en-IN" smtClean="0"/>
              <a:pPr/>
              <a:t>6</a:t>
            </a:fld>
            <a:endParaRPr lang="en-IN"/>
          </a:p>
        </p:txBody>
      </p:sp>
      <p:pic>
        <p:nvPicPr>
          <p:cNvPr id="2050" name="Picture 2" descr="C:\Users\user\Documents\download (2).jpg"/>
          <p:cNvPicPr>
            <a:picLocks noChangeAspect="1" noChangeArrowheads="1"/>
          </p:cNvPicPr>
          <p:nvPr/>
        </p:nvPicPr>
        <p:blipFill>
          <a:blip r:embed="rId2"/>
          <a:srcRect/>
          <a:stretch>
            <a:fillRect/>
          </a:stretch>
        </p:blipFill>
        <p:spPr bwMode="auto">
          <a:xfrm>
            <a:off x="6761871" y="1280161"/>
            <a:ext cx="5430129" cy="3685735"/>
          </a:xfrm>
          <a:prstGeom prst="rect">
            <a:avLst/>
          </a:prstGeom>
          <a:ln>
            <a:noFill/>
          </a:ln>
          <a:effectLst>
            <a:softEdge rad="112500"/>
          </a:effectLst>
        </p:spPr>
      </p:pic>
      <p:pic>
        <p:nvPicPr>
          <p:cNvPr id="9" name="Picture 8">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356335" y="4995852"/>
            <a:ext cx="1598689" cy="1208495"/>
          </a:xfrm>
          <a:prstGeom prst="rect">
            <a:avLst/>
          </a:prstGeom>
        </p:spPr>
      </p:pic>
    </p:spTree>
    <p:extLst>
      <p:ext uri="{BB962C8B-B14F-4D97-AF65-F5344CB8AC3E}">
        <p14:creationId xmlns:p14="http://schemas.microsoft.com/office/powerpoint/2010/main" val="37195150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avity Resonators - Dr. Ray Kwok&#10;LC Resonator (Lenz’s Law)&#1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10352540" cy="610603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60</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56470" y="5413047"/>
            <a:ext cx="1598689" cy="751969"/>
          </a:xfrm>
          <a:prstGeom prst="rect">
            <a:avLst/>
          </a:prstGeom>
        </p:spPr>
      </p:pic>
    </p:spTree>
    <p:extLst>
      <p:ext uri="{BB962C8B-B14F-4D97-AF65-F5344CB8AC3E}">
        <p14:creationId xmlns:p14="http://schemas.microsoft.com/office/powerpoint/2010/main" val="37678470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avity Resonators - Dr. Ray Kwok&#10;Helical Resonator&#10;L C LC&#10;1&#10;o =ω&#10;Higher frequency → smaller L or C&#10;L C smaller C → small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0256"/>
            <a:ext cx="10352540" cy="59206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61</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41642" y="5331541"/>
            <a:ext cx="1598689" cy="1017639"/>
          </a:xfrm>
          <a:prstGeom prst="rect">
            <a:avLst/>
          </a:prstGeom>
        </p:spPr>
      </p:pic>
    </p:spTree>
    <p:extLst>
      <p:ext uri="{BB962C8B-B14F-4D97-AF65-F5344CB8AC3E}">
        <p14:creationId xmlns:p14="http://schemas.microsoft.com/office/powerpoint/2010/main" val="10665767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avity Resonators - Dr. Ray Kwok&#10;Cavity Resonator&#10;L C LC&#10;1&#10;o =ω&#10;smaller L → less turns&#10;even higher f → parallel L&#10;both E &a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0372580" cy="596976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62</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93311" y="5525640"/>
            <a:ext cx="1598689" cy="888240"/>
          </a:xfrm>
          <a:prstGeom prst="rect">
            <a:avLst/>
          </a:prstGeom>
        </p:spPr>
      </p:pic>
    </p:spTree>
    <p:extLst>
      <p:ext uri="{BB962C8B-B14F-4D97-AF65-F5344CB8AC3E}">
        <p14:creationId xmlns:p14="http://schemas.microsoft.com/office/powerpoint/2010/main" val="18378064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avity Resonators - Dr. Ray Kwok&#10;Coupling in and out of cavity&#10;Wire / connector&#10;Couple E-field&#10;Capacitive coupling&#10;Line u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58895"/>
            <a:ext cx="10352540" cy="62649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63</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56470" y="5354061"/>
            <a:ext cx="1598689" cy="751969"/>
          </a:xfrm>
          <a:prstGeom prst="rect">
            <a:avLst/>
          </a:prstGeom>
        </p:spPr>
      </p:pic>
    </p:spTree>
    <p:extLst>
      <p:ext uri="{BB962C8B-B14F-4D97-AF65-F5344CB8AC3E}">
        <p14:creationId xmlns:p14="http://schemas.microsoft.com/office/powerpoint/2010/main" val="31802692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avity Resonators - Dr. Ray Kwok&#10;Rectangular Cavity Resonators&#10;a&#10;b&#10;d&#10;222&#10;mnp&#10;mnpmnp&#10;222&#10;2&#10;mnp&#10;g&#10;g&#10;22&#10;c&#10;2&#10;2&#10;22&#10;2&#10;c&#10;22&#10;d&#10;p&#10;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58895"/>
            <a:ext cx="10372580" cy="62649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64</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615782" y="5569093"/>
            <a:ext cx="1598689" cy="751969"/>
          </a:xfrm>
          <a:prstGeom prst="rect">
            <a:avLst/>
          </a:prstGeom>
        </p:spPr>
      </p:pic>
    </p:spTree>
    <p:extLst>
      <p:ext uri="{BB962C8B-B14F-4D97-AF65-F5344CB8AC3E}">
        <p14:creationId xmlns:p14="http://schemas.microsoft.com/office/powerpoint/2010/main" val="21195137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avity Resonators - Dr. Ray Kwok&#10;TEmnp modes&#10;a&#10;b&#10;d&#10;...3,2,1p&#10;....2,1,0n,m&#10;z&#10;d&#10;p&#10;sinx&#10;a&#10;m&#10;sin~E&#10;z&#10;d&#10;p&#10;siny&#10;b&#10;n&#10;sin~E&#10;0E&#10;y&#10;x..."/>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8895"/>
            <a:ext cx="10352540" cy="62649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65</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93311" y="5530938"/>
            <a:ext cx="1598689" cy="751969"/>
          </a:xfrm>
          <a:prstGeom prst="rect">
            <a:avLst/>
          </a:prstGeom>
        </p:spPr>
      </p:pic>
    </p:spTree>
    <p:extLst>
      <p:ext uri="{BB962C8B-B14F-4D97-AF65-F5344CB8AC3E}">
        <p14:creationId xmlns:p14="http://schemas.microsoft.com/office/powerpoint/2010/main" val="34233055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WILKINSON AND RESISTIVE POWER&#10;DIVIDERS&#10;&#1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286603"/>
            <a:ext cx="10352540" cy="61400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A9F79F9-620A-454C-B44A-099229A02D1C}" type="slidenum">
              <a:rPr lang="en-IN" smtClean="0"/>
              <a:pPr/>
              <a:t>66</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413138" y="4887695"/>
            <a:ext cx="1598689" cy="1253613"/>
          </a:xfrm>
          <a:prstGeom prst="rect">
            <a:avLst/>
          </a:prstGeom>
        </p:spPr>
      </p:pic>
    </p:spTree>
    <p:extLst>
      <p:ext uri="{BB962C8B-B14F-4D97-AF65-F5344CB8AC3E}">
        <p14:creationId xmlns:p14="http://schemas.microsoft.com/office/powerpoint/2010/main" val="21873689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0352540" cy="5987845"/>
          </a:xfrm>
        </p:spPr>
      </p:pic>
      <p:sp>
        <p:nvSpPr>
          <p:cNvPr id="4" name="Slide Number Placeholder 3"/>
          <p:cNvSpPr>
            <a:spLocks noGrp="1"/>
          </p:cNvSpPr>
          <p:nvPr>
            <p:ph type="sldNum" sz="quarter" idx="12"/>
          </p:nvPr>
        </p:nvSpPr>
        <p:spPr/>
        <p:txBody>
          <a:bodyPr/>
          <a:lstStyle/>
          <a:p>
            <a:fld id="{CA9F79F9-620A-454C-B44A-099229A02D1C}" type="slidenum">
              <a:rPr lang="en-IN" smtClean="0"/>
              <a:pPr/>
              <a:t>67</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93311" y="5471845"/>
            <a:ext cx="1598689" cy="751969"/>
          </a:xfrm>
          <a:prstGeom prst="rect">
            <a:avLst/>
          </a:prstGeom>
        </p:spPr>
      </p:pic>
    </p:spTree>
    <p:extLst>
      <p:ext uri="{BB962C8B-B14F-4D97-AF65-F5344CB8AC3E}">
        <p14:creationId xmlns:p14="http://schemas.microsoft.com/office/powerpoint/2010/main" val="165941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352540" cy="5840361"/>
          </a:xfrm>
        </p:spPr>
      </p:pic>
      <p:sp>
        <p:nvSpPr>
          <p:cNvPr id="4" name="Slide Number Placeholder 3"/>
          <p:cNvSpPr>
            <a:spLocks noGrp="1"/>
          </p:cNvSpPr>
          <p:nvPr>
            <p:ph type="sldNum" sz="quarter" idx="12"/>
          </p:nvPr>
        </p:nvSpPr>
        <p:spPr/>
        <p:txBody>
          <a:bodyPr/>
          <a:lstStyle/>
          <a:p>
            <a:fld id="{CA9F79F9-620A-454C-B44A-099229A02D1C}" type="slidenum">
              <a:rPr lang="en-IN" smtClean="0"/>
              <a:pPr/>
              <a:t>68</a:t>
            </a:fld>
            <a:endParaRPr lang="en-IN"/>
          </a:p>
        </p:txBody>
      </p:sp>
      <p:pic>
        <p:nvPicPr>
          <p:cNvPr id="8" name="Picture 7">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93311" y="5618520"/>
            <a:ext cx="1598689" cy="751969"/>
          </a:xfrm>
          <a:prstGeom prst="rect">
            <a:avLst/>
          </a:prstGeom>
        </p:spPr>
      </p:pic>
    </p:spTree>
    <p:extLst>
      <p:ext uri="{BB962C8B-B14F-4D97-AF65-F5344CB8AC3E}">
        <p14:creationId xmlns:p14="http://schemas.microsoft.com/office/powerpoint/2010/main" val="12653153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0352540" cy="5663381"/>
          </a:xfrm>
        </p:spPr>
      </p:pic>
      <p:sp>
        <p:nvSpPr>
          <p:cNvPr id="4" name="Slide Number Placeholder 3"/>
          <p:cNvSpPr>
            <a:spLocks noGrp="1"/>
          </p:cNvSpPr>
          <p:nvPr>
            <p:ph type="sldNum" sz="quarter" idx="12"/>
          </p:nvPr>
        </p:nvSpPr>
        <p:spPr/>
        <p:txBody>
          <a:bodyPr/>
          <a:lstStyle/>
          <a:p>
            <a:fld id="{CA9F79F9-620A-454C-B44A-099229A02D1C}" type="slidenum">
              <a:rPr lang="en-IN" smtClean="0"/>
              <a:pPr/>
              <a:t>69</a:t>
            </a:fld>
            <a:endParaRPr lang="en-IN"/>
          </a:p>
        </p:txBody>
      </p:sp>
      <p:pic>
        <p:nvPicPr>
          <p:cNvPr id="8" name="Picture 7">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93311" y="4866963"/>
            <a:ext cx="1598689" cy="1194620"/>
          </a:xfrm>
          <a:prstGeom prst="rect">
            <a:avLst/>
          </a:prstGeom>
        </p:spPr>
      </p:pic>
    </p:spTree>
    <p:extLst>
      <p:ext uri="{BB962C8B-B14F-4D97-AF65-F5344CB8AC3E}">
        <p14:creationId xmlns:p14="http://schemas.microsoft.com/office/powerpoint/2010/main" val="686528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line </a:t>
            </a:r>
            <a:endParaRPr lang="en-IN" dirty="0"/>
          </a:p>
        </p:txBody>
      </p:sp>
      <p:pic>
        <p:nvPicPr>
          <p:cNvPr id="2052" name="Picture 4" descr="https://image.slidesharecdn.com/presentationtopicistransmissionline-181011170651/95/presentation-topic-is-transmission-line-2-638.jpg?cb=1539277767"/>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86971" y="2147888"/>
            <a:ext cx="9245599" cy="412138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CA9F79F9-620A-454C-B44A-099229A02D1C}" type="slidenum">
              <a:rPr lang="en-IN" smtClean="0"/>
              <a:pPr/>
              <a:t>7</a:t>
            </a:fld>
            <a:endParaRPr lang="en-IN"/>
          </a:p>
        </p:txBody>
      </p:sp>
      <p:pic>
        <p:nvPicPr>
          <p:cNvPr id="12" name="Picture 11">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232570" y="5426352"/>
            <a:ext cx="1847789" cy="842917"/>
          </a:xfrm>
          <a:prstGeom prst="rect">
            <a:avLst/>
          </a:prstGeom>
        </p:spPr>
      </p:pic>
    </p:spTree>
    <p:extLst>
      <p:ext uri="{BB962C8B-B14F-4D97-AF65-F5344CB8AC3E}">
        <p14:creationId xmlns:p14="http://schemas.microsoft.com/office/powerpoint/2010/main" val="37195150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0352540" cy="5899355"/>
          </a:xfrm>
        </p:spPr>
      </p:pic>
      <p:sp>
        <p:nvSpPr>
          <p:cNvPr id="4" name="Slide Number Placeholder 3"/>
          <p:cNvSpPr>
            <a:spLocks noGrp="1"/>
          </p:cNvSpPr>
          <p:nvPr>
            <p:ph type="sldNum" sz="quarter" idx="12"/>
          </p:nvPr>
        </p:nvSpPr>
        <p:spPr/>
        <p:txBody>
          <a:bodyPr/>
          <a:lstStyle/>
          <a:p>
            <a:fld id="{CA9F79F9-620A-454C-B44A-099229A02D1C}" type="slidenum">
              <a:rPr lang="en-IN" smtClean="0"/>
              <a:pPr/>
              <a:t>70</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56470" y="5420031"/>
            <a:ext cx="1598689" cy="958646"/>
          </a:xfrm>
          <a:prstGeom prst="rect">
            <a:avLst/>
          </a:prstGeom>
        </p:spPr>
      </p:pic>
    </p:spTree>
    <p:extLst>
      <p:ext uri="{BB962C8B-B14F-4D97-AF65-F5344CB8AC3E}">
        <p14:creationId xmlns:p14="http://schemas.microsoft.com/office/powerpoint/2010/main" val="11979691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0352540" cy="5840361"/>
          </a:xfrm>
        </p:spPr>
      </p:pic>
      <p:sp>
        <p:nvSpPr>
          <p:cNvPr id="4" name="Slide Number Placeholder 3"/>
          <p:cNvSpPr>
            <a:spLocks noGrp="1"/>
          </p:cNvSpPr>
          <p:nvPr>
            <p:ph type="sldNum" sz="quarter" idx="12"/>
          </p:nvPr>
        </p:nvSpPr>
        <p:spPr/>
        <p:txBody>
          <a:bodyPr/>
          <a:lstStyle/>
          <a:p>
            <a:fld id="{CA9F79F9-620A-454C-B44A-099229A02D1C}" type="slidenum">
              <a:rPr lang="en-IN" smtClean="0"/>
              <a:pPr/>
              <a:t>71</a:t>
            </a:fld>
            <a:endParaRPr lang="en-IN"/>
          </a:p>
        </p:txBody>
      </p:sp>
      <p:pic>
        <p:nvPicPr>
          <p:cNvPr id="8" name="Picture 7">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93311" y="5774088"/>
            <a:ext cx="1598689" cy="751969"/>
          </a:xfrm>
          <a:prstGeom prst="rect">
            <a:avLst/>
          </a:prstGeom>
        </p:spPr>
      </p:pic>
    </p:spTree>
    <p:extLst>
      <p:ext uri="{BB962C8B-B14F-4D97-AF65-F5344CB8AC3E}">
        <p14:creationId xmlns:p14="http://schemas.microsoft.com/office/powerpoint/2010/main" val="24361571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0352540" cy="6106028"/>
          </a:xfrm>
        </p:spPr>
      </p:pic>
      <p:sp>
        <p:nvSpPr>
          <p:cNvPr id="4" name="Slide Number Placeholder 3"/>
          <p:cNvSpPr>
            <a:spLocks noGrp="1"/>
          </p:cNvSpPr>
          <p:nvPr>
            <p:ph type="sldNum" sz="quarter" idx="12"/>
          </p:nvPr>
        </p:nvSpPr>
        <p:spPr/>
        <p:txBody>
          <a:bodyPr/>
          <a:lstStyle/>
          <a:p>
            <a:fld id="{CA9F79F9-620A-454C-B44A-099229A02D1C}" type="slidenum">
              <a:rPr lang="en-IN" smtClean="0"/>
              <a:pPr/>
              <a:t>72</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93311" y="5586037"/>
            <a:ext cx="1598689" cy="751971"/>
          </a:xfrm>
          <a:prstGeom prst="rect">
            <a:avLst/>
          </a:prstGeom>
        </p:spPr>
      </p:pic>
    </p:spTree>
    <p:extLst>
      <p:ext uri="{BB962C8B-B14F-4D97-AF65-F5344CB8AC3E}">
        <p14:creationId xmlns:p14="http://schemas.microsoft.com/office/powerpoint/2010/main" val="1324117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0352540" cy="5692877"/>
          </a:xfrm>
        </p:spPr>
      </p:pic>
      <p:sp>
        <p:nvSpPr>
          <p:cNvPr id="4" name="Slide Number Placeholder 3"/>
          <p:cNvSpPr>
            <a:spLocks noGrp="1"/>
          </p:cNvSpPr>
          <p:nvPr>
            <p:ph type="sldNum" sz="quarter" idx="12"/>
          </p:nvPr>
        </p:nvSpPr>
        <p:spPr/>
        <p:txBody>
          <a:bodyPr/>
          <a:lstStyle/>
          <a:p>
            <a:fld id="{CA9F79F9-620A-454C-B44A-099229A02D1C}" type="slidenum">
              <a:rPr lang="en-IN" smtClean="0"/>
              <a:pPr/>
              <a:t>73</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627910" y="5110314"/>
            <a:ext cx="1598689" cy="1165123"/>
          </a:xfrm>
          <a:prstGeom prst="rect">
            <a:avLst/>
          </a:prstGeom>
        </p:spPr>
      </p:pic>
    </p:spTree>
    <p:extLst>
      <p:ext uri="{BB962C8B-B14F-4D97-AF65-F5344CB8AC3E}">
        <p14:creationId xmlns:p14="http://schemas.microsoft.com/office/powerpoint/2010/main" val="33727570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0390431" cy="6459786"/>
          </a:xfrm>
        </p:spPr>
      </p:pic>
      <p:sp>
        <p:nvSpPr>
          <p:cNvPr id="4" name="Slide Number Placeholder 3"/>
          <p:cNvSpPr>
            <a:spLocks noGrp="1"/>
          </p:cNvSpPr>
          <p:nvPr>
            <p:ph type="sldNum" sz="quarter" idx="12"/>
          </p:nvPr>
        </p:nvSpPr>
        <p:spPr/>
        <p:txBody>
          <a:bodyPr/>
          <a:lstStyle/>
          <a:p>
            <a:fld id="{CA9F79F9-620A-454C-B44A-099229A02D1C}" type="slidenum">
              <a:rPr lang="en-IN" smtClean="0"/>
              <a:pPr/>
              <a:t>74</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390431" y="4933335"/>
            <a:ext cx="1801569" cy="1283109"/>
          </a:xfrm>
          <a:prstGeom prst="rect">
            <a:avLst/>
          </a:prstGeom>
        </p:spPr>
      </p:pic>
    </p:spTree>
    <p:extLst>
      <p:ext uri="{BB962C8B-B14F-4D97-AF65-F5344CB8AC3E}">
        <p14:creationId xmlns:p14="http://schemas.microsoft.com/office/powerpoint/2010/main" val="15167865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31" y="0"/>
            <a:ext cx="10307310" cy="5574891"/>
          </a:xfrm>
        </p:spPr>
      </p:pic>
      <p:sp>
        <p:nvSpPr>
          <p:cNvPr id="4" name="Slide Number Placeholder 3"/>
          <p:cNvSpPr>
            <a:spLocks noGrp="1"/>
          </p:cNvSpPr>
          <p:nvPr>
            <p:ph type="sldNum" sz="quarter" idx="12"/>
          </p:nvPr>
        </p:nvSpPr>
        <p:spPr/>
        <p:txBody>
          <a:bodyPr/>
          <a:lstStyle/>
          <a:p>
            <a:fld id="{CA9F79F9-620A-454C-B44A-099229A02D1C}" type="slidenum">
              <a:rPr lang="en-IN" smtClean="0"/>
              <a:pPr/>
              <a:t>75</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56470" y="4933336"/>
            <a:ext cx="1772073" cy="1283110"/>
          </a:xfrm>
          <a:prstGeom prst="rect">
            <a:avLst/>
          </a:prstGeom>
        </p:spPr>
      </p:pic>
    </p:spTree>
    <p:extLst>
      <p:ext uri="{BB962C8B-B14F-4D97-AF65-F5344CB8AC3E}">
        <p14:creationId xmlns:p14="http://schemas.microsoft.com/office/powerpoint/2010/main" val="18173338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352540" cy="5456904"/>
          </a:xfrm>
        </p:spPr>
      </p:pic>
      <p:sp>
        <p:nvSpPr>
          <p:cNvPr id="4" name="Slide Number Placeholder 3"/>
          <p:cNvSpPr>
            <a:spLocks noGrp="1"/>
          </p:cNvSpPr>
          <p:nvPr>
            <p:ph type="sldNum" sz="quarter" idx="12"/>
          </p:nvPr>
        </p:nvSpPr>
        <p:spPr/>
        <p:txBody>
          <a:bodyPr/>
          <a:lstStyle/>
          <a:p>
            <a:fld id="{CA9F79F9-620A-454C-B44A-099229A02D1C}" type="slidenum">
              <a:rPr lang="en-IN" smtClean="0"/>
              <a:pPr/>
              <a:t>76</a:t>
            </a:fld>
            <a:endParaRPr lang="en-IN"/>
          </a:p>
        </p:txBody>
      </p:sp>
      <p:pic>
        <p:nvPicPr>
          <p:cNvPr id="8" name="Picture 7">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352540" y="4756355"/>
            <a:ext cx="1839460" cy="1401097"/>
          </a:xfrm>
          <a:prstGeom prst="rect">
            <a:avLst/>
          </a:prstGeom>
        </p:spPr>
      </p:pic>
    </p:spTree>
    <p:extLst>
      <p:ext uri="{BB962C8B-B14F-4D97-AF65-F5344CB8AC3E}">
        <p14:creationId xmlns:p14="http://schemas.microsoft.com/office/powerpoint/2010/main" val="6400207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0352540" cy="5722375"/>
          </a:xfrm>
        </p:spPr>
      </p:pic>
      <p:sp>
        <p:nvSpPr>
          <p:cNvPr id="4" name="Slide Number Placeholder 3"/>
          <p:cNvSpPr>
            <a:spLocks noGrp="1"/>
          </p:cNvSpPr>
          <p:nvPr>
            <p:ph type="sldNum" sz="quarter" idx="12"/>
          </p:nvPr>
        </p:nvSpPr>
        <p:spPr/>
        <p:txBody>
          <a:bodyPr/>
          <a:lstStyle/>
          <a:p>
            <a:fld id="{CA9F79F9-620A-454C-B44A-099229A02D1C}" type="slidenum">
              <a:rPr lang="en-IN" smtClean="0"/>
              <a:pPr/>
              <a:t>77</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56470" y="4955454"/>
            <a:ext cx="1652867" cy="1135626"/>
          </a:xfrm>
          <a:prstGeom prst="rect">
            <a:avLst/>
          </a:prstGeom>
        </p:spPr>
      </p:pic>
    </p:spTree>
    <p:extLst>
      <p:ext uri="{BB962C8B-B14F-4D97-AF65-F5344CB8AC3E}">
        <p14:creationId xmlns:p14="http://schemas.microsoft.com/office/powerpoint/2010/main" val="20238979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0352540" cy="5722375"/>
          </a:xfrm>
        </p:spPr>
      </p:pic>
      <p:sp>
        <p:nvSpPr>
          <p:cNvPr id="4" name="Slide Number Placeholder 3"/>
          <p:cNvSpPr>
            <a:spLocks noGrp="1"/>
          </p:cNvSpPr>
          <p:nvPr>
            <p:ph type="sldNum" sz="quarter" idx="12"/>
          </p:nvPr>
        </p:nvSpPr>
        <p:spPr/>
        <p:txBody>
          <a:bodyPr/>
          <a:lstStyle/>
          <a:p>
            <a:fld id="{CA9F79F9-620A-454C-B44A-099229A02D1C}" type="slidenum">
              <a:rPr lang="en-IN" smtClean="0"/>
              <a:pPr/>
              <a:t>78</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4"/>
          <a:stretch>
            <a:fillRect/>
          </a:stretch>
        </p:blipFill>
        <p:spPr>
          <a:xfrm>
            <a:off x="10688275" y="5154561"/>
            <a:ext cx="1506602" cy="1135626"/>
          </a:xfrm>
          <a:prstGeom prst="rect">
            <a:avLst/>
          </a:prstGeom>
        </p:spPr>
      </p:pic>
    </p:spTree>
    <p:extLst>
      <p:ext uri="{BB962C8B-B14F-4D97-AF65-F5344CB8AC3E}">
        <p14:creationId xmlns:p14="http://schemas.microsoft.com/office/powerpoint/2010/main" val="33920375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0352540" cy="5884999"/>
          </a:xfrm>
        </p:spPr>
      </p:pic>
      <p:sp>
        <p:nvSpPr>
          <p:cNvPr id="4" name="Slide Number Placeholder 3"/>
          <p:cNvSpPr>
            <a:spLocks noGrp="1"/>
          </p:cNvSpPr>
          <p:nvPr>
            <p:ph type="sldNum" sz="quarter" idx="12"/>
          </p:nvPr>
        </p:nvSpPr>
        <p:spPr/>
        <p:txBody>
          <a:bodyPr/>
          <a:lstStyle/>
          <a:p>
            <a:fld id="{CA9F79F9-620A-454C-B44A-099229A02D1C}" type="slidenum">
              <a:rPr lang="en-IN" smtClean="0"/>
              <a:pPr/>
              <a:t>79</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840839" y="5398497"/>
            <a:ext cx="1351161" cy="973001"/>
          </a:xfrm>
          <a:prstGeom prst="rect">
            <a:avLst/>
          </a:prstGeom>
        </p:spPr>
      </p:pic>
    </p:spTree>
    <p:extLst>
      <p:ext uri="{BB962C8B-B14F-4D97-AF65-F5344CB8AC3E}">
        <p14:creationId xmlns:p14="http://schemas.microsoft.com/office/powerpoint/2010/main" val="2261222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pic>
        <p:nvPicPr>
          <p:cNvPr id="4" name="Picture 2" descr="TRANSMISSION LINES&#10;A transmission line is used for the transmission of electrical power from&#10;generating substation to the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0391394" cy="645978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CA9F79F9-620A-454C-B44A-099229A02D1C}" type="slidenum">
              <a:rPr lang="en-IN" smtClean="0"/>
              <a:pPr/>
              <a:t>8</a:t>
            </a:fld>
            <a:endParaRPr lang="en-IN"/>
          </a:p>
        </p:txBody>
      </p:sp>
      <p:pic>
        <p:nvPicPr>
          <p:cNvPr id="8" name="Picture 7">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391394" y="4859520"/>
            <a:ext cx="1598689" cy="1208495"/>
          </a:xfrm>
          <a:prstGeom prst="rect">
            <a:avLst/>
          </a:prstGeom>
        </p:spPr>
      </p:pic>
    </p:spTree>
    <p:extLst>
      <p:ext uri="{BB962C8B-B14F-4D97-AF65-F5344CB8AC3E}">
        <p14:creationId xmlns:p14="http://schemas.microsoft.com/office/powerpoint/2010/main" val="37195150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questions with answer</a:t>
            </a:r>
            <a:br>
              <a:rPr lang="en-US" dirty="0" smtClean="0"/>
            </a:b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80</a:t>
            </a:fld>
            <a:endParaRPr lang="en-IN"/>
          </a:p>
        </p:txBody>
      </p:sp>
      <p:pic>
        <p:nvPicPr>
          <p:cNvPr id="5" name="Content Placeholder 4">
            <a:extLst>
              <a:ext uri="{FF2B5EF4-FFF2-40B4-BE49-F238E27FC236}">
                <a16:creationId xmlns:a16="http://schemas.microsoft.com/office/drawing/2014/main" id="{46CD341C-2B2C-40C4-AEF2-D03D80EC5F69}"/>
              </a:ext>
            </a:extLst>
          </p:cNvPr>
          <p:cNvPicPr>
            <a:picLocks noGrp="1" noChangeAspect="1"/>
          </p:cNvPicPr>
          <p:nvPr>
            <p:ph idx="1"/>
          </p:nvPr>
        </p:nvPicPr>
        <p:blipFill>
          <a:blip r:embed="rId2"/>
          <a:stretch>
            <a:fillRect/>
          </a:stretch>
        </p:blipFill>
        <p:spPr>
          <a:xfrm>
            <a:off x="10167938" y="4624388"/>
            <a:ext cx="1543050" cy="1666875"/>
          </a:xfrm>
          <a:prstGeom prst="rect">
            <a:avLst/>
          </a:prstGeom>
        </p:spPr>
      </p:pic>
      <p:sp>
        <p:nvSpPr>
          <p:cNvPr id="6" name="Rectangle 5"/>
          <p:cNvSpPr/>
          <p:nvPr/>
        </p:nvSpPr>
        <p:spPr>
          <a:xfrm>
            <a:off x="469900" y="1993900"/>
            <a:ext cx="8674100" cy="1477328"/>
          </a:xfrm>
          <a:prstGeom prst="rect">
            <a:avLst/>
          </a:prstGeom>
        </p:spPr>
        <p:txBody>
          <a:bodyPr wrap="square">
            <a:spAutoFit/>
          </a:bodyPr>
          <a:lstStyle/>
          <a:p>
            <a:r>
              <a:rPr lang="en-US" dirty="0">
                <a:solidFill>
                  <a:srgbClr val="3A3A3A"/>
                </a:solidFill>
                <a:latin typeface="Open Sans"/>
              </a:rPr>
              <a:t>1. Slotted line is a transmission line configuration that allows the sampling of:</a:t>
            </a:r>
            <a:r>
              <a:rPr lang="en-US" dirty="0"/>
              <a:t/>
            </a:r>
            <a:br>
              <a:rPr lang="en-US" dirty="0"/>
            </a:br>
            <a:r>
              <a:rPr lang="en-US" dirty="0">
                <a:solidFill>
                  <a:srgbClr val="3A3A3A"/>
                </a:solidFill>
                <a:latin typeface="Open Sans"/>
              </a:rPr>
              <a:t>a) electric field amplitude of a standing wave on a terminated line</a:t>
            </a:r>
            <a:r>
              <a:rPr lang="en-US" dirty="0"/>
              <a:t/>
            </a:r>
            <a:br>
              <a:rPr lang="en-US" dirty="0"/>
            </a:br>
            <a:r>
              <a:rPr lang="en-US" dirty="0">
                <a:solidFill>
                  <a:srgbClr val="3A3A3A"/>
                </a:solidFill>
                <a:latin typeface="Open Sans"/>
              </a:rPr>
              <a:t>b) magnetic field amplitude of a standing wave on a terminated line</a:t>
            </a:r>
            <a:r>
              <a:rPr lang="en-US" dirty="0"/>
              <a:t/>
            </a:r>
            <a:br>
              <a:rPr lang="en-US" dirty="0"/>
            </a:br>
            <a:r>
              <a:rPr lang="en-US" dirty="0">
                <a:solidFill>
                  <a:srgbClr val="3A3A3A"/>
                </a:solidFill>
                <a:latin typeface="Open Sans"/>
              </a:rPr>
              <a:t>c) voltage used for excitation</a:t>
            </a:r>
            <a:r>
              <a:rPr lang="en-US" dirty="0"/>
              <a:t/>
            </a:r>
            <a:br>
              <a:rPr lang="en-US" dirty="0"/>
            </a:br>
            <a:r>
              <a:rPr lang="en-US" dirty="0">
                <a:solidFill>
                  <a:srgbClr val="3A3A3A"/>
                </a:solidFill>
                <a:latin typeface="Open Sans"/>
              </a:rPr>
              <a:t>d) current that is generated by the source</a:t>
            </a:r>
            <a:endParaRPr lang="en-IN" dirty="0"/>
          </a:p>
        </p:txBody>
      </p:sp>
      <p:sp>
        <p:nvSpPr>
          <p:cNvPr id="7" name="Rectangle 6"/>
          <p:cNvSpPr/>
          <p:nvPr/>
        </p:nvSpPr>
        <p:spPr>
          <a:xfrm rot="10800000" flipV="1">
            <a:off x="635000" y="3542447"/>
            <a:ext cx="6066294" cy="369332"/>
          </a:xfrm>
          <a:prstGeom prst="rect">
            <a:avLst/>
          </a:prstGeom>
        </p:spPr>
        <p:txBody>
          <a:bodyPr wrap="square">
            <a:spAutoFit/>
          </a:bodyPr>
          <a:lstStyle/>
          <a:p>
            <a:r>
              <a:rPr lang="en-IN" dirty="0">
                <a:solidFill>
                  <a:srgbClr val="3A3A3A"/>
                </a:solidFill>
                <a:latin typeface="Open Sans"/>
              </a:rPr>
              <a:t>Answer: a</a:t>
            </a:r>
            <a:endParaRPr lang="en-IN" dirty="0"/>
          </a:p>
        </p:txBody>
      </p:sp>
      <p:sp>
        <p:nvSpPr>
          <p:cNvPr id="8" name="Rectangle 7"/>
          <p:cNvSpPr/>
          <p:nvPr/>
        </p:nvSpPr>
        <p:spPr>
          <a:xfrm>
            <a:off x="482299" y="3747225"/>
            <a:ext cx="8674100" cy="1754326"/>
          </a:xfrm>
          <a:prstGeom prst="rect">
            <a:avLst/>
          </a:prstGeom>
        </p:spPr>
        <p:txBody>
          <a:bodyPr wrap="square">
            <a:spAutoFit/>
          </a:bodyPr>
          <a:lstStyle/>
          <a:p>
            <a:r>
              <a:rPr lang="en-US" dirty="0">
                <a:solidFill>
                  <a:srgbClr val="3A3A3A"/>
                </a:solidFill>
                <a:latin typeface="Open Sans"/>
              </a:rPr>
              <a:t>2. A slotted line can be used to measure _____ and the distance of _____________ from the load.</a:t>
            </a:r>
            <a:r>
              <a:rPr lang="en-US" dirty="0"/>
              <a:t/>
            </a:r>
            <a:br>
              <a:rPr lang="en-US" dirty="0"/>
            </a:br>
            <a:r>
              <a:rPr lang="en-US" dirty="0">
                <a:solidFill>
                  <a:srgbClr val="3A3A3A"/>
                </a:solidFill>
                <a:latin typeface="Open Sans"/>
              </a:rPr>
              <a:t>a) SWR, first voltage minimum</a:t>
            </a:r>
            <a:r>
              <a:rPr lang="en-US" dirty="0"/>
              <a:t/>
            </a:r>
            <a:br>
              <a:rPr lang="en-US" dirty="0"/>
            </a:br>
            <a:r>
              <a:rPr lang="en-US" dirty="0">
                <a:solidFill>
                  <a:srgbClr val="3A3A3A"/>
                </a:solidFill>
                <a:latin typeface="Open Sans"/>
              </a:rPr>
              <a:t>b) SWR, first voltage maximum</a:t>
            </a:r>
            <a:r>
              <a:rPr lang="en-US" dirty="0"/>
              <a:t/>
            </a:r>
            <a:br>
              <a:rPr lang="en-US" dirty="0"/>
            </a:br>
            <a:r>
              <a:rPr lang="en-US" dirty="0">
                <a:solidFill>
                  <a:srgbClr val="3A3A3A"/>
                </a:solidFill>
                <a:latin typeface="Open Sans"/>
              </a:rPr>
              <a:t>c) characteristic impedance, first voltage minimum</a:t>
            </a:r>
            <a:r>
              <a:rPr lang="en-US" dirty="0"/>
              <a:t/>
            </a:r>
            <a:br>
              <a:rPr lang="en-US" dirty="0"/>
            </a:br>
            <a:r>
              <a:rPr lang="en-US" dirty="0">
                <a:solidFill>
                  <a:srgbClr val="3A3A3A"/>
                </a:solidFill>
                <a:latin typeface="Open Sans"/>
              </a:rPr>
              <a:t>d) characteristic impedance, first voltage maximum</a:t>
            </a:r>
            <a:endParaRPr lang="en-IN" dirty="0"/>
          </a:p>
        </p:txBody>
      </p:sp>
      <p:sp>
        <p:nvSpPr>
          <p:cNvPr id="10" name="Rectangle 9"/>
          <p:cNvSpPr/>
          <p:nvPr/>
        </p:nvSpPr>
        <p:spPr>
          <a:xfrm>
            <a:off x="634999" y="5457825"/>
            <a:ext cx="1210588" cy="369332"/>
          </a:xfrm>
          <a:prstGeom prst="rect">
            <a:avLst/>
          </a:prstGeom>
        </p:spPr>
        <p:txBody>
          <a:bodyPr wrap="none">
            <a:spAutoFit/>
          </a:bodyPr>
          <a:lstStyle/>
          <a:p>
            <a:r>
              <a:rPr lang="en-IN" dirty="0">
                <a:solidFill>
                  <a:srgbClr val="3A3A3A"/>
                </a:solidFill>
                <a:latin typeface="Open Sans"/>
              </a:rPr>
              <a:t>Answer: a</a:t>
            </a:r>
            <a:endParaRPr lang="en-IN" dirty="0"/>
          </a:p>
        </p:txBody>
      </p:sp>
    </p:spTree>
    <p:extLst>
      <p:ext uri="{BB962C8B-B14F-4D97-AF65-F5344CB8AC3E}">
        <p14:creationId xmlns:p14="http://schemas.microsoft.com/office/powerpoint/2010/main" val="15924662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9F79F9-620A-454C-B44A-099229A02D1C}" type="slidenum">
              <a:rPr lang="en-IN" smtClean="0"/>
              <a:pPr/>
              <a:t>81</a:t>
            </a:fld>
            <a:endParaRPr lang="en-IN"/>
          </a:p>
        </p:txBody>
      </p:sp>
      <p:pic>
        <p:nvPicPr>
          <p:cNvPr id="5" name="Content Placeholder 4">
            <a:extLst>
              <a:ext uri="{FF2B5EF4-FFF2-40B4-BE49-F238E27FC236}">
                <a16:creationId xmlns:a16="http://schemas.microsoft.com/office/drawing/2014/main" id="{46CD341C-2B2C-40C4-AEF2-D03D80EC5F69}"/>
              </a:ext>
            </a:extLst>
          </p:cNvPr>
          <p:cNvPicPr>
            <a:picLocks noGrp="1" noChangeAspect="1"/>
          </p:cNvPicPr>
          <p:nvPr>
            <p:ph idx="1"/>
          </p:nvPr>
        </p:nvPicPr>
        <p:blipFill>
          <a:blip r:embed="rId2"/>
          <a:stretch>
            <a:fillRect/>
          </a:stretch>
        </p:blipFill>
        <p:spPr>
          <a:xfrm>
            <a:off x="10556470" y="4651510"/>
            <a:ext cx="1543050" cy="1666875"/>
          </a:xfrm>
          <a:prstGeom prst="rect">
            <a:avLst/>
          </a:prstGeom>
        </p:spPr>
      </p:pic>
      <p:sp>
        <p:nvSpPr>
          <p:cNvPr id="6" name="Rectangle 5"/>
          <p:cNvSpPr/>
          <p:nvPr/>
        </p:nvSpPr>
        <p:spPr>
          <a:xfrm>
            <a:off x="154983" y="139485"/>
            <a:ext cx="10631837" cy="1477328"/>
          </a:xfrm>
          <a:prstGeom prst="rect">
            <a:avLst/>
          </a:prstGeom>
        </p:spPr>
        <p:txBody>
          <a:bodyPr wrap="square">
            <a:spAutoFit/>
          </a:bodyPr>
          <a:lstStyle/>
          <a:p>
            <a:r>
              <a:rPr lang="en-US" dirty="0" smtClean="0">
                <a:solidFill>
                  <a:srgbClr val="3A3A3A"/>
                </a:solidFill>
                <a:latin typeface="Open Sans"/>
              </a:rPr>
              <a:t>3. </a:t>
            </a:r>
            <a:r>
              <a:rPr lang="en-US" dirty="0">
                <a:solidFill>
                  <a:srgbClr val="3A3A3A"/>
                </a:solidFill>
                <a:latin typeface="Open Sans"/>
              </a:rPr>
              <a:t>If the standing wave ratio for a transmission line is 1.4, then the reflection coefficient for the line is:</a:t>
            </a:r>
            <a:r>
              <a:rPr lang="en-US" dirty="0"/>
              <a:t/>
            </a:r>
            <a:br>
              <a:rPr lang="en-US" dirty="0"/>
            </a:br>
            <a:r>
              <a:rPr lang="en-US" dirty="0">
                <a:solidFill>
                  <a:srgbClr val="3A3A3A"/>
                </a:solidFill>
                <a:latin typeface="Open Sans"/>
              </a:rPr>
              <a:t>a) 0.16667</a:t>
            </a:r>
            <a:r>
              <a:rPr lang="en-US" dirty="0"/>
              <a:t/>
            </a:r>
            <a:br>
              <a:rPr lang="en-US" dirty="0"/>
            </a:br>
            <a:r>
              <a:rPr lang="en-US" dirty="0">
                <a:solidFill>
                  <a:srgbClr val="3A3A3A"/>
                </a:solidFill>
                <a:latin typeface="Open Sans"/>
              </a:rPr>
              <a:t>b) 1.6667</a:t>
            </a:r>
            <a:r>
              <a:rPr lang="en-US" dirty="0"/>
              <a:t/>
            </a:r>
            <a:br>
              <a:rPr lang="en-US" dirty="0"/>
            </a:br>
            <a:r>
              <a:rPr lang="en-US" dirty="0">
                <a:solidFill>
                  <a:srgbClr val="3A3A3A"/>
                </a:solidFill>
                <a:latin typeface="Open Sans"/>
              </a:rPr>
              <a:t>c) 0.01667</a:t>
            </a:r>
            <a:r>
              <a:rPr lang="en-US" dirty="0"/>
              <a:t/>
            </a:r>
            <a:br>
              <a:rPr lang="en-US" dirty="0"/>
            </a:br>
            <a:r>
              <a:rPr lang="en-US" dirty="0">
                <a:solidFill>
                  <a:srgbClr val="3A3A3A"/>
                </a:solidFill>
                <a:latin typeface="Open Sans"/>
              </a:rPr>
              <a:t>d) 0.96</a:t>
            </a:r>
            <a:endParaRPr lang="en-IN" dirty="0"/>
          </a:p>
        </p:txBody>
      </p:sp>
      <p:sp>
        <p:nvSpPr>
          <p:cNvPr id="7" name="Rectangle 6"/>
          <p:cNvSpPr/>
          <p:nvPr/>
        </p:nvSpPr>
        <p:spPr>
          <a:xfrm>
            <a:off x="360767" y="1616813"/>
            <a:ext cx="1210588" cy="369332"/>
          </a:xfrm>
          <a:prstGeom prst="rect">
            <a:avLst/>
          </a:prstGeom>
        </p:spPr>
        <p:txBody>
          <a:bodyPr wrap="none">
            <a:spAutoFit/>
          </a:bodyPr>
          <a:lstStyle/>
          <a:p>
            <a:r>
              <a:rPr lang="en-IN">
                <a:solidFill>
                  <a:srgbClr val="3A3A3A"/>
                </a:solidFill>
                <a:latin typeface="Open Sans"/>
              </a:rPr>
              <a:t>Answer: a</a:t>
            </a:r>
            <a:endParaRPr lang="en-IN"/>
          </a:p>
        </p:txBody>
      </p:sp>
      <p:sp>
        <p:nvSpPr>
          <p:cNvPr id="8" name="Rectangle 7"/>
          <p:cNvSpPr/>
          <p:nvPr/>
        </p:nvSpPr>
        <p:spPr>
          <a:xfrm>
            <a:off x="0" y="1986145"/>
            <a:ext cx="9484963" cy="1477328"/>
          </a:xfrm>
          <a:prstGeom prst="rect">
            <a:avLst/>
          </a:prstGeom>
        </p:spPr>
        <p:txBody>
          <a:bodyPr wrap="square">
            <a:spAutoFit/>
          </a:bodyPr>
          <a:lstStyle/>
          <a:p>
            <a:r>
              <a:rPr lang="en-US" dirty="0" smtClean="0">
                <a:solidFill>
                  <a:srgbClr val="3A3A3A"/>
                </a:solidFill>
                <a:latin typeface="Open Sans"/>
              </a:rPr>
              <a:t>4. </a:t>
            </a:r>
            <a:r>
              <a:rPr lang="en-US" dirty="0">
                <a:solidFill>
                  <a:srgbClr val="3A3A3A"/>
                </a:solidFill>
                <a:latin typeface="Open Sans"/>
              </a:rPr>
              <a:t>If the reflection coefficient of a transmission line is 0.4, then the standing wave ratio is:</a:t>
            </a:r>
            <a:r>
              <a:rPr lang="en-US" dirty="0"/>
              <a:t/>
            </a:r>
            <a:br>
              <a:rPr lang="en-US" dirty="0"/>
            </a:br>
            <a:r>
              <a:rPr lang="en-US" dirty="0">
                <a:solidFill>
                  <a:srgbClr val="3A3A3A"/>
                </a:solidFill>
                <a:latin typeface="Open Sans"/>
              </a:rPr>
              <a:t>a) 1.3333</a:t>
            </a:r>
            <a:r>
              <a:rPr lang="en-US" dirty="0"/>
              <a:t/>
            </a:r>
            <a:br>
              <a:rPr lang="en-US" dirty="0"/>
            </a:br>
            <a:r>
              <a:rPr lang="en-US" dirty="0">
                <a:solidFill>
                  <a:srgbClr val="3A3A3A"/>
                </a:solidFill>
                <a:latin typeface="Open Sans"/>
              </a:rPr>
              <a:t>b) 2.3333</a:t>
            </a:r>
            <a:r>
              <a:rPr lang="en-US" dirty="0"/>
              <a:t/>
            </a:r>
            <a:br>
              <a:rPr lang="en-US" dirty="0"/>
            </a:br>
            <a:r>
              <a:rPr lang="en-US" dirty="0">
                <a:solidFill>
                  <a:srgbClr val="3A3A3A"/>
                </a:solidFill>
                <a:latin typeface="Open Sans"/>
              </a:rPr>
              <a:t>c) 0.4</a:t>
            </a:r>
            <a:r>
              <a:rPr lang="en-US" dirty="0"/>
              <a:t/>
            </a:r>
            <a:br>
              <a:rPr lang="en-US" dirty="0"/>
            </a:br>
            <a:r>
              <a:rPr lang="en-US" dirty="0">
                <a:solidFill>
                  <a:srgbClr val="3A3A3A"/>
                </a:solidFill>
                <a:latin typeface="Open Sans"/>
              </a:rPr>
              <a:t>d) 0.6</a:t>
            </a:r>
            <a:endParaRPr lang="en-IN" dirty="0"/>
          </a:p>
        </p:txBody>
      </p:sp>
      <p:sp>
        <p:nvSpPr>
          <p:cNvPr id="9" name="Rectangle 8"/>
          <p:cNvSpPr/>
          <p:nvPr/>
        </p:nvSpPr>
        <p:spPr>
          <a:xfrm rot="10800000" flipV="1">
            <a:off x="0" y="3538569"/>
            <a:ext cx="6701294" cy="369332"/>
          </a:xfrm>
          <a:prstGeom prst="rect">
            <a:avLst/>
          </a:prstGeom>
        </p:spPr>
        <p:txBody>
          <a:bodyPr wrap="square">
            <a:spAutoFit/>
          </a:bodyPr>
          <a:lstStyle/>
          <a:p>
            <a:r>
              <a:rPr lang="en-IN" dirty="0">
                <a:solidFill>
                  <a:srgbClr val="3A3A3A"/>
                </a:solidFill>
                <a:latin typeface="Open Sans"/>
              </a:rPr>
              <a:t>Answer: b</a:t>
            </a:r>
            <a:endParaRPr lang="en-IN" dirty="0"/>
          </a:p>
        </p:txBody>
      </p:sp>
      <p:sp>
        <p:nvSpPr>
          <p:cNvPr id="10" name="Rectangle 9"/>
          <p:cNvSpPr/>
          <p:nvPr/>
        </p:nvSpPr>
        <p:spPr>
          <a:xfrm rot="10800000" flipV="1">
            <a:off x="118886" y="3853192"/>
            <a:ext cx="9205664" cy="646331"/>
          </a:xfrm>
          <a:prstGeom prst="rect">
            <a:avLst/>
          </a:prstGeom>
        </p:spPr>
        <p:txBody>
          <a:bodyPr wrap="square">
            <a:spAutoFit/>
          </a:bodyPr>
          <a:lstStyle/>
          <a:p>
            <a:r>
              <a:rPr lang="en-US" dirty="0" smtClean="0">
                <a:solidFill>
                  <a:srgbClr val="3A3A3A"/>
                </a:solidFill>
                <a:latin typeface="Open Sans"/>
              </a:rPr>
              <a:t>5. </a:t>
            </a:r>
            <a:r>
              <a:rPr lang="en-US" dirty="0">
                <a:solidFill>
                  <a:srgbClr val="3A3A3A"/>
                </a:solidFill>
                <a:latin typeface="Open Sans"/>
              </a:rPr>
              <a:t>Expression for ϴ means phase angle of the reflection co efficient r=|r|-</a:t>
            </a:r>
            <a:r>
              <a:rPr lang="en-US" dirty="0" err="1">
                <a:solidFill>
                  <a:srgbClr val="3A3A3A"/>
                </a:solidFill>
                <a:latin typeface="Open Sans"/>
              </a:rPr>
              <a:t>e^jθ</a:t>
            </a:r>
            <a:r>
              <a:rPr lang="en-US" dirty="0">
                <a:solidFill>
                  <a:srgbClr val="3A3A3A"/>
                </a:solidFill>
                <a:latin typeface="Open Sans"/>
              </a:rPr>
              <a:t>, the phase of the reflection co-efficient is:</a:t>
            </a:r>
            <a:endParaRPr lang="en-IN" dirty="0"/>
          </a:p>
        </p:txBody>
      </p:sp>
      <p:sp>
        <p:nvSpPr>
          <p:cNvPr id="11" name="Rectangle 10"/>
          <p:cNvSpPr/>
          <p:nvPr/>
        </p:nvSpPr>
        <p:spPr>
          <a:xfrm>
            <a:off x="-1" y="4499524"/>
            <a:ext cx="4334425" cy="1200329"/>
          </a:xfrm>
          <a:prstGeom prst="rect">
            <a:avLst/>
          </a:prstGeom>
        </p:spPr>
        <p:txBody>
          <a:bodyPr wrap="square">
            <a:spAutoFit/>
          </a:bodyPr>
          <a:lstStyle/>
          <a:p>
            <a:r>
              <a:rPr lang="en-IN" dirty="0">
                <a:solidFill>
                  <a:srgbClr val="3A3A3A"/>
                </a:solidFill>
                <a:latin typeface="Open Sans"/>
              </a:rPr>
              <a:t>a) </a:t>
            </a:r>
            <a:r>
              <a:rPr lang="el-GR" dirty="0">
                <a:solidFill>
                  <a:srgbClr val="3A3A3A"/>
                </a:solidFill>
                <a:latin typeface="Open Sans"/>
              </a:rPr>
              <a:t>θ=2π+2β</a:t>
            </a:r>
            <a:r>
              <a:rPr lang="en-IN" dirty="0" err="1">
                <a:solidFill>
                  <a:srgbClr val="3A3A3A"/>
                </a:solidFill>
                <a:latin typeface="Open Sans"/>
              </a:rPr>
              <a:t>L</a:t>
            </a:r>
            <a:r>
              <a:rPr lang="en-IN" baseline="-25000" dirty="0" err="1">
                <a:solidFill>
                  <a:srgbClr val="3A3A3A"/>
                </a:solidFill>
                <a:latin typeface="Open Sans"/>
              </a:rPr>
              <a:t>min</a:t>
            </a:r>
            <a:r>
              <a:rPr lang="en-IN" dirty="0"/>
              <a:t/>
            </a:r>
            <a:br>
              <a:rPr lang="en-IN" dirty="0"/>
            </a:br>
            <a:r>
              <a:rPr lang="en-IN" dirty="0">
                <a:solidFill>
                  <a:srgbClr val="3A3A3A"/>
                </a:solidFill>
                <a:latin typeface="Open Sans"/>
              </a:rPr>
              <a:t>b) </a:t>
            </a:r>
            <a:r>
              <a:rPr lang="el-GR" dirty="0">
                <a:solidFill>
                  <a:srgbClr val="3A3A3A"/>
                </a:solidFill>
                <a:latin typeface="Open Sans"/>
              </a:rPr>
              <a:t>θ=π+2β</a:t>
            </a:r>
            <a:r>
              <a:rPr lang="en-IN" dirty="0" err="1">
                <a:solidFill>
                  <a:srgbClr val="3A3A3A"/>
                </a:solidFill>
                <a:latin typeface="Open Sans"/>
              </a:rPr>
              <a:t>L</a:t>
            </a:r>
            <a:r>
              <a:rPr lang="en-IN" baseline="-25000" dirty="0" err="1">
                <a:solidFill>
                  <a:srgbClr val="3A3A3A"/>
                </a:solidFill>
                <a:latin typeface="Open Sans"/>
              </a:rPr>
              <a:t>min</a:t>
            </a:r>
            <a:r>
              <a:rPr lang="en-IN" dirty="0"/>
              <a:t/>
            </a:r>
            <a:br>
              <a:rPr lang="en-IN" dirty="0"/>
            </a:br>
            <a:r>
              <a:rPr lang="en-IN" dirty="0">
                <a:solidFill>
                  <a:srgbClr val="3A3A3A"/>
                </a:solidFill>
                <a:latin typeface="Open Sans"/>
              </a:rPr>
              <a:t>c) </a:t>
            </a:r>
            <a:r>
              <a:rPr lang="el-GR" dirty="0">
                <a:solidFill>
                  <a:srgbClr val="3A3A3A"/>
                </a:solidFill>
                <a:latin typeface="Open Sans"/>
              </a:rPr>
              <a:t>θ=π/2+2β</a:t>
            </a:r>
            <a:r>
              <a:rPr lang="en-IN" dirty="0" err="1">
                <a:solidFill>
                  <a:srgbClr val="3A3A3A"/>
                </a:solidFill>
                <a:latin typeface="Open Sans"/>
              </a:rPr>
              <a:t>L</a:t>
            </a:r>
            <a:r>
              <a:rPr lang="en-IN" baseline="-25000" dirty="0" err="1">
                <a:solidFill>
                  <a:srgbClr val="3A3A3A"/>
                </a:solidFill>
                <a:latin typeface="Open Sans"/>
              </a:rPr>
              <a:t>min</a:t>
            </a:r>
            <a:r>
              <a:rPr lang="en-IN" dirty="0"/>
              <a:t/>
            </a:r>
            <a:br>
              <a:rPr lang="en-IN" dirty="0"/>
            </a:br>
            <a:r>
              <a:rPr lang="en-IN" dirty="0">
                <a:solidFill>
                  <a:srgbClr val="3A3A3A"/>
                </a:solidFill>
                <a:latin typeface="Open Sans"/>
              </a:rPr>
              <a:t>d) </a:t>
            </a:r>
            <a:r>
              <a:rPr lang="el-GR" dirty="0">
                <a:solidFill>
                  <a:srgbClr val="3A3A3A"/>
                </a:solidFill>
                <a:latin typeface="Open Sans"/>
              </a:rPr>
              <a:t>θ=π+β</a:t>
            </a:r>
            <a:r>
              <a:rPr lang="en-IN" dirty="0" err="1">
                <a:solidFill>
                  <a:srgbClr val="3A3A3A"/>
                </a:solidFill>
                <a:latin typeface="Open Sans"/>
              </a:rPr>
              <a:t>L</a:t>
            </a:r>
            <a:r>
              <a:rPr lang="en-IN" baseline="-25000" dirty="0" err="1">
                <a:solidFill>
                  <a:srgbClr val="3A3A3A"/>
                </a:solidFill>
                <a:latin typeface="Open Sans"/>
              </a:rPr>
              <a:t>min</a:t>
            </a:r>
            <a:endParaRPr lang="en-IN" dirty="0"/>
          </a:p>
        </p:txBody>
      </p:sp>
      <p:sp>
        <p:nvSpPr>
          <p:cNvPr id="12" name="Rectangle 11"/>
          <p:cNvSpPr/>
          <p:nvPr/>
        </p:nvSpPr>
        <p:spPr>
          <a:xfrm>
            <a:off x="154983" y="5699853"/>
            <a:ext cx="1363851" cy="369332"/>
          </a:xfrm>
          <a:prstGeom prst="rect">
            <a:avLst/>
          </a:prstGeom>
        </p:spPr>
        <p:txBody>
          <a:bodyPr wrap="square">
            <a:spAutoFit/>
          </a:bodyPr>
          <a:lstStyle/>
          <a:p>
            <a:r>
              <a:rPr lang="en-IN" dirty="0">
                <a:solidFill>
                  <a:srgbClr val="3A3A3A"/>
                </a:solidFill>
                <a:latin typeface="Open Sans"/>
              </a:rPr>
              <a:t>Answer: b</a:t>
            </a:r>
            <a:endParaRPr lang="en-IN" dirty="0"/>
          </a:p>
        </p:txBody>
      </p:sp>
    </p:spTree>
    <p:extLst>
      <p:ext uri="{BB962C8B-B14F-4D97-AF65-F5344CB8AC3E}">
        <p14:creationId xmlns:p14="http://schemas.microsoft.com/office/powerpoint/2010/main" val="37305498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9F79F9-620A-454C-B44A-099229A02D1C}" type="slidenum">
              <a:rPr lang="en-IN" smtClean="0"/>
              <a:pPr/>
              <a:t>82</a:t>
            </a:fld>
            <a:endParaRPr lang="en-IN"/>
          </a:p>
        </p:txBody>
      </p:sp>
      <p:pic>
        <p:nvPicPr>
          <p:cNvPr id="5" name="Content Placeholder 4">
            <a:extLst>
              <a:ext uri="{FF2B5EF4-FFF2-40B4-BE49-F238E27FC236}">
                <a16:creationId xmlns:a16="http://schemas.microsoft.com/office/drawing/2014/main" id="{46CD341C-2B2C-40C4-AEF2-D03D80EC5F69}"/>
              </a:ext>
            </a:extLst>
          </p:cNvPr>
          <p:cNvPicPr>
            <a:picLocks noGrp="1" noChangeAspect="1"/>
          </p:cNvPicPr>
          <p:nvPr>
            <p:ph idx="1"/>
          </p:nvPr>
        </p:nvPicPr>
        <p:blipFill>
          <a:blip r:embed="rId2"/>
          <a:stretch>
            <a:fillRect/>
          </a:stretch>
        </p:blipFill>
        <p:spPr>
          <a:xfrm>
            <a:off x="10112617" y="4605015"/>
            <a:ext cx="1543050" cy="1666875"/>
          </a:xfrm>
          <a:prstGeom prst="rect">
            <a:avLst/>
          </a:prstGeom>
        </p:spPr>
      </p:pic>
      <p:sp>
        <p:nvSpPr>
          <p:cNvPr id="6" name="Rectangle 5"/>
          <p:cNvSpPr/>
          <p:nvPr/>
        </p:nvSpPr>
        <p:spPr>
          <a:xfrm>
            <a:off x="0" y="0"/>
            <a:ext cx="9144001" cy="1477328"/>
          </a:xfrm>
          <a:prstGeom prst="rect">
            <a:avLst/>
          </a:prstGeom>
        </p:spPr>
        <p:txBody>
          <a:bodyPr wrap="square">
            <a:spAutoFit/>
          </a:bodyPr>
          <a:lstStyle/>
          <a:p>
            <a:r>
              <a:rPr lang="en-US" dirty="0" smtClean="0">
                <a:solidFill>
                  <a:srgbClr val="3A3A3A"/>
                </a:solidFill>
                <a:latin typeface="Open Sans"/>
              </a:rPr>
              <a:t>6. </a:t>
            </a:r>
            <a:r>
              <a:rPr lang="en-US" dirty="0">
                <a:solidFill>
                  <a:srgbClr val="3A3A3A"/>
                </a:solidFill>
                <a:latin typeface="Open Sans"/>
              </a:rPr>
              <a:t>In the expression for phase of the reflection coefficient, </a:t>
            </a:r>
            <a:r>
              <a:rPr lang="en-US" dirty="0" err="1">
                <a:solidFill>
                  <a:srgbClr val="3A3A3A"/>
                </a:solidFill>
                <a:latin typeface="Open Sans"/>
              </a:rPr>
              <a:t>L</a:t>
            </a:r>
            <a:r>
              <a:rPr lang="en-US" baseline="-25000" dirty="0" err="1">
                <a:solidFill>
                  <a:srgbClr val="3A3A3A"/>
                </a:solidFill>
                <a:latin typeface="Open Sans"/>
              </a:rPr>
              <a:t>min</a:t>
            </a:r>
            <a:r>
              <a:rPr lang="en-US" dirty="0">
                <a:solidFill>
                  <a:srgbClr val="3A3A3A"/>
                </a:solidFill>
                <a:latin typeface="Open Sans"/>
              </a:rPr>
              <a:t> stands for :</a:t>
            </a:r>
            <a:r>
              <a:rPr lang="en-US" dirty="0"/>
              <a:t/>
            </a:r>
            <a:br>
              <a:rPr lang="en-US" dirty="0"/>
            </a:br>
            <a:r>
              <a:rPr lang="en-US" dirty="0">
                <a:solidFill>
                  <a:srgbClr val="3A3A3A"/>
                </a:solidFill>
                <a:latin typeface="Open Sans"/>
              </a:rPr>
              <a:t>a) distance between load and first voltage minimum</a:t>
            </a:r>
            <a:r>
              <a:rPr lang="en-US" dirty="0"/>
              <a:t/>
            </a:r>
            <a:br>
              <a:rPr lang="en-US" dirty="0"/>
            </a:br>
            <a:r>
              <a:rPr lang="en-US" dirty="0">
                <a:solidFill>
                  <a:srgbClr val="3A3A3A"/>
                </a:solidFill>
                <a:latin typeface="Open Sans"/>
              </a:rPr>
              <a:t>b) distance between load and first voltage maximum</a:t>
            </a:r>
            <a:r>
              <a:rPr lang="en-US" dirty="0"/>
              <a:t/>
            </a:r>
            <a:br>
              <a:rPr lang="en-US" dirty="0"/>
            </a:br>
            <a:r>
              <a:rPr lang="en-US" dirty="0">
                <a:solidFill>
                  <a:srgbClr val="3A3A3A"/>
                </a:solidFill>
                <a:latin typeface="Open Sans"/>
              </a:rPr>
              <a:t>c) distance between consecutive </a:t>
            </a:r>
            <a:r>
              <a:rPr lang="en-US" dirty="0" err="1">
                <a:solidFill>
                  <a:srgbClr val="3A3A3A"/>
                </a:solidFill>
                <a:latin typeface="Open Sans"/>
              </a:rPr>
              <a:t>minimas</a:t>
            </a:r>
            <a:r>
              <a:rPr lang="en-US" dirty="0"/>
              <a:t/>
            </a:r>
            <a:br>
              <a:rPr lang="en-US" dirty="0"/>
            </a:br>
            <a:r>
              <a:rPr lang="en-US" dirty="0">
                <a:solidFill>
                  <a:srgbClr val="3A3A3A"/>
                </a:solidFill>
                <a:latin typeface="Open Sans"/>
              </a:rPr>
              <a:t>d) distance between a minima and immediate maxima</a:t>
            </a:r>
            <a:endParaRPr lang="en-IN" dirty="0"/>
          </a:p>
        </p:txBody>
      </p:sp>
      <p:sp>
        <p:nvSpPr>
          <p:cNvPr id="7" name="Rectangle 6"/>
          <p:cNvSpPr/>
          <p:nvPr/>
        </p:nvSpPr>
        <p:spPr>
          <a:xfrm>
            <a:off x="128293" y="1477328"/>
            <a:ext cx="1210588" cy="369332"/>
          </a:xfrm>
          <a:prstGeom prst="rect">
            <a:avLst/>
          </a:prstGeom>
        </p:spPr>
        <p:txBody>
          <a:bodyPr wrap="none">
            <a:spAutoFit/>
          </a:bodyPr>
          <a:lstStyle/>
          <a:p>
            <a:r>
              <a:rPr lang="en-IN">
                <a:solidFill>
                  <a:srgbClr val="3A3A3A"/>
                </a:solidFill>
                <a:latin typeface="Open Sans"/>
              </a:rPr>
              <a:t>Answer: a</a:t>
            </a:r>
            <a:endParaRPr lang="en-IN"/>
          </a:p>
        </p:txBody>
      </p:sp>
      <p:sp>
        <p:nvSpPr>
          <p:cNvPr id="8" name="Rectangle 7"/>
          <p:cNvSpPr/>
          <p:nvPr/>
        </p:nvSpPr>
        <p:spPr>
          <a:xfrm>
            <a:off x="128293" y="1846660"/>
            <a:ext cx="9015708" cy="1754326"/>
          </a:xfrm>
          <a:prstGeom prst="rect">
            <a:avLst/>
          </a:prstGeom>
        </p:spPr>
        <p:txBody>
          <a:bodyPr wrap="square">
            <a:spAutoFit/>
          </a:bodyPr>
          <a:lstStyle/>
          <a:p>
            <a:r>
              <a:rPr lang="en-US" dirty="0" smtClean="0">
                <a:solidFill>
                  <a:srgbClr val="3A3A3A"/>
                </a:solidFill>
                <a:latin typeface="Open Sans"/>
              </a:rPr>
              <a:t>7. </a:t>
            </a:r>
            <a:r>
              <a:rPr lang="en-US" dirty="0">
                <a:solidFill>
                  <a:srgbClr val="3A3A3A"/>
                </a:solidFill>
                <a:latin typeface="Open Sans"/>
              </a:rPr>
              <a:t>If SWR=1.5 with a wavelength of 4 cm and the distance between load and first minima is 1.48cm, then the reflection coefficient is:</a:t>
            </a:r>
            <a:r>
              <a:rPr lang="en-US" dirty="0"/>
              <a:t/>
            </a:r>
            <a:br>
              <a:rPr lang="en-US" dirty="0"/>
            </a:br>
            <a:r>
              <a:rPr lang="en-US" dirty="0">
                <a:solidFill>
                  <a:srgbClr val="3A3A3A"/>
                </a:solidFill>
                <a:latin typeface="Open Sans"/>
              </a:rPr>
              <a:t>a) 0.0126+j0.1996</a:t>
            </a:r>
            <a:r>
              <a:rPr lang="en-US" dirty="0"/>
              <a:t/>
            </a:r>
            <a:br>
              <a:rPr lang="en-US" dirty="0"/>
            </a:br>
            <a:r>
              <a:rPr lang="en-US" dirty="0">
                <a:solidFill>
                  <a:srgbClr val="3A3A3A"/>
                </a:solidFill>
                <a:latin typeface="Open Sans"/>
              </a:rPr>
              <a:t>b) 0.0128</a:t>
            </a:r>
            <a:r>
              <a:rPr lang="en-US" dirty="0"/>
              <a:t/>
            </a:r>
            <a:br>
              <a:rPr lang="en-US" dirty="0"/>
            </a:br>
            <a:r>
              <a:rPr lang="en-US" dirty="0">
                <a:solidFill>
                  <a:srgbClr val="3A3A3A"/>
                </a:solidFill>
                <a:latin typeface="Open Sans"/>
              </a:rPr>
              <a:t>c) 0.26+j0.16</a:t>
            </a:r>
            <a:r>
              <a:rPr lang="en-US" dirty="0"/>
              <a:t/>
            </a:r>
            <a:br>
              <a:rPr lang="en-US" dirty="0"/>
            </a:br>
            <a:r>
              <a:rPr lang="en-US" dirty="0">
                <a:solidFill>
                  <a:srgbClr val="3A3A3A"/>
                </a:solidFill>
                <a:latin typeface="Open Sans"/>
              </a:rPr>
              <a:t>d) none of the mentioned</a:t>
            </a:r>
            <a:endParaRPr lang="en-IN" dirty="0"/>
          </a:p>
        </p:txBody>
      </p:sp>
      <p:sp>
        <p:nvSpPr>
          <p:cNvPr id="9" name="Rectangle 8"/>
          <p:cNvSpPr/>
          <p:nvPr/>
        </p:nvSpPr>
        <p:spPr>
          <a:xfrm>
            <a:off x="0" y="3416320"/>
            <a:ext cx="1210588" cy="369332"/>
          </a:xfrm>
          <a:prstGeom prst="rect">
            <a:avLst/>
          </a:prstGeom>
        </p:spPr>
        <p:txBody>
          <a:bodyPr wrap="none">
            <a:spAutoFit/>
          </a:bodyPr>
          <a:lstStyle/>
          <a:p>
            <a:r>
              <a:rPr lang="en-IN" dirty="0">
                <a:solidFill>
                  <a:srgbClr val="3A3A3A"/>
                </a:solidFill>
                <a:latin typeface="Open Sans"/>
              </a:rPr>
              <a:t>Answer: a</a:t>
            </a:r>
            <a:endParaRPr lang="en-IN" dirty="0"/>
          </a:p>
        </p:txBody>
      </p:sp>
      <p:sp>
        <p:nvSpPr>
          <p:cNvPr id="10" name="Rectangle 9"/>
          <p:cNvSpPr/>
          <p:nvPr/>
        </p:nvSpPr>
        <p:spPr>
          <a:xfrm>
            <a:off x="0" y="3637362"/>
            <a:ext cx="7160217" cy="1754326"/>
          </a:xfrm>
          <a:prstGeom prst="rect">
            <a:avLst/>
          </a:prstGeom>
        </p:spPr>
        <p:txBody>
          <a:bodyPr wrap="square">
            <a:spAutoFit/>
          </a:bodyPr>
          <a:lstStyle/>
          <a:p>
            <a:r>
              <a:rPr lang="en-US" dirty="0" smtClean="0">
                <a:solidFill>
                  <a:srgbClr val="3A3A3A"/>
                </a:solidFill>
                <a:latin typeface="Open Sans"/>
              </a:rPr>
              <a:t>8. </a:t>
            </a:r>
            <a:r>
              <a:rPr lang="en-US" dirty="0">
                <a:solidFill>
                  <a:srgbClr val="3A3A3A"/>
                </a:solidFill>
                <a:latin typeface="Open Sans"/>
              </a:rPr>
              <a:t>If the characteristic impedance of a transmission line 50 Ω and reflection coefficient is 0.0126+j0.1996, then load impedance is:</a:t>
            </a:r>
            <a:r>
              <a:rPr lang="en-US" dirty="0"/>
              <a:t/>
            </a:r>
            <a:br>
              <a:rPr lang="en-US" dirty="0"/>
            </a:br>
            <a:r>
              <a:rPr lang="en-US" dirty="0">
                <a:solidFill>
                  <a:srgbClr val="3A3A3A"/>
                </a:solidFill>
                <a:latin typeface="Open Sans"/>
              </a:rPr>
              <a:t>a) 47.3+j19.7Ω</a:t>
            </a:r>
            <a:r>
              <a:rPr lang="en-US" dirty="0"/>
              <a:t/>
            </a:r>
            <a:br>
              <a:rPr lang="en-US" dirty="0"/>
            </a:br>
            <a:r>
              <a:rPr lang="en-US" dirty="0">
                <a:solidFill>
                  <a:srgbClr val="3A3A3A"/>
                </a:solidFill>
                <a:latin typeface="Open Sans"/>
              </a:rPr>
              <a:t>b) 4.7+j1.97Ω</a:t>
            </a:r>
            <a:r>
              <a:rPr lang="en-US" dirty="0"/>
              <a:t/>
            </a:r>
            <a:br>
              <a:rPr lang="en-US" dirty="0"/>
            </a:br>
            <a:r>
              <a:rPr lang="en-US" dirty="0">
                <a:solidFill>
                  <a:srgbClr val="3A3A3A"/>
                </a:solidFill>
                <a:latin typeface="Open Sans"/>
              </a:rPr>
              <a:t>c) 0.26+j0.16</a:t>
            </a:r>
            <a:r>
              <a:rPr lang="en-US" dirty="0"/>
              <a:t/>
            </a:r>
            <a:br>
              <a:rPr lang="en-US" dirty="0"/>
            </a:br>
            <a:r>
              <a:rPr lang="en-US" dirty="0">
                <a:solidFill>
                  <a:srgbClr val="3A3A3A"/>
                </a:solidFill>
                <a:latin typeface="Open Sans"/>
              </a:rPr>
              <a:t>d) data insufficient</a:t>
            </a:r>
            <a:endParaRPr lang="en-IN" dirty="0"/>
          </a:p>
        </p:txBody>
      </p:sp>
      <p:sp>
        <p:nvSpPr>
          <p:cNvPr id="11" name="Rectangle 10"/>
          <p:cNvSpPr/>
          <p:nvPr/>
        </p:nvSpPr>
        <p:spPr>
          <a:xfrm>
            <a:off x="155841" y="5355312"/>
            <a:ext cx="1812443" cy="369332"/>
          </a:xfrm>
          <a:prstGeom prst="rect">
            <a:avLst/>
          </a:prstGeom>
        </p:spPr>
        <p:txBody>
          <a:bodyPr wrap="square">
            <a:spAutoFit/>
          </a:bodyPr>
          <a:lstStyle/>
          <a:p>
            <a:r>
              <a:rPr lang="en-IN" dirty="0">
                <a:solidFill>
                  <a:srgbClr val="3A3A3A"/>
                </a:solidFill>
                <a:latin typeface="Open Sans"/>
              </a:rPr>
              <a:t>Answer: a</a:t>
            </a:r>
            <a:endParaRPr lang="en-IN" dirty="0"/>
          </a:p>
        </p:txBody>
      </p:sp>
    </p:spTree>
    <p:extLst>
      <p:ext uri="{BB962C8B-B14F-4D97-AF65-F5344CB8AC3E}">
        <p14:creationId xmlns:p14="http://schemas.microsoft.com/office/powerpoint/2010/main" val="11589245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9F79F9-620A-454C-B44A-099229A02D1C}" type="slidenum">
              <a:rPr lang="en-IN" smtClean="0"/>
              <a:pPr/>
              <a:t>83</a:t>
            </a:fld>
            <a:endParaRPr lang="en-IN"/>
          </a:p>
        </p:txBody>
      </p:sp>
      <p:pic>
        <p:nvPicPr>
          <p:cNvPr id="5" name="Content Placeholder 4">
            <a:extLst>
              <a:ext uri="{FF2B5EF4-FFF2-40B4-BE49-F238E27FC236}">
                <a16:creationId xmlns:a16="http://schemas.microsoft.com/office/drawing/2014/main" id="{46CD341C-2B2C-40C4-AEF2-D03D80EC5F69}"/>
              </a:ext>
            </a:extLst>
          </p:cNvPr>
          <p:cNvPicPr>
            <a:picLocks noGrp="1" noChangeAspect="1"/>
          </p:cNvPicPr>
          <p:nvPr>
            <p:ph idx="1"/>
          </p:nvPr>
        </p:nvPicPr>
        <p:blipFill>
          <a:blip r:embed="rId2"/>
          <a:stretch>
            <a:fillRect/>
          </a:stretch>
        </p:blipFill>
        <p:spPr>
          <a:xfrm>
            <a:off x="10221106" y="4388039"/>
            <a:ext cx="1543050" cy="1666875"/>
          </a:xfrm>
          <a:prstGeom prst="rect">
            <a:avLst/>
          </a:prstGeom>
        </p:spPr>
      </p:pic>
      <p:sp>
        <p:nvSpPr>
          <p:cNvPr id="6" name="Rectangle 5"/>
          <p:cNvSpPr/>
          <p:nvPr/>
        </p:nvSpPr>
        <p:spPr>
          <a:xfrm>
            <a:off x="123987" y="170481"/>
            <a:ext cx="9035512" cy="1754326"/>
          </a:xfrm>
          <a:prstGeom prst="rect">
            <a:avLst/>
          </a:prstGeom>
        </p:spPr>
        <p:txBody>
          <a:bodyPr wrap="square">
            <a:spAutoFit/>
          </a:bodyPr>
          <a:lstStyle/>
          <a:p>
            <a:r>
              <a:rPr lang="en-US" dirty="0">
                <a:solidFill>
                  <a:srgbClr val="3A3A3A"/>
                </a:solidFill>
                <a:latin typeface="Open Sans"/>
              </a:rPr>
              <a:t>9</a:t>
            </a:r>
            <a:r>
              <a:rPr lang="en-US" dirty="0" smtClean="0">
                <a:solidFill>
                  <a:srgbClr val="3A3A3A"/>
                </a:solidFill>
                <a:latin typeface="Open Sans"/>
              </a:rPr>
              <a:t>. </a:t>
            </a:r>
            <a:r>
              <a:rPr lang="en-US" dirty="0">
                <a:solidFill>
                  <a:srgbClr val="3A3A3A"/>
                </a:solidFill>
                <a:latin typeface="Open Sans"/>
              </a:rPr>
              <a:t>If the normalized load impedance of a transmission line is 2, then the reflection co-efficient is:</a:t>
            </a:r>
            <a:r>
              <a:rPr lang="en-US" dirty="0"/>
              <a:t/>
            </a:r>
            <a:br>
              <a:rPr lang="en-US" dirty="0"/>
            </a:br>
            <a:r>
              <a:rPr lang="en-US" dirty="0">
                <a:solidFill>
                  <a:srgbClr val="3A3A3A"/>
                </a:solidFill>
                <a:latin typeface="Open Sans"/>
              </a:rPr>
              <a:t>a) 0.33334</a:t>
            </a:r>
            <a:r>
              <a:rPr lang="en-US" dirty="0"/>
              <a:t/>
            </a:r>
            <a:br>
              <a:rPr lang="en-US" dirty="0"/>
            </a:br>
            <a:r>
              <a:rPr lang="en-US" dirty="0">
                <a:solidFill>
                  <a:srgbClr val="3A3A3A"/>
                </a:solidFill>
                <a:latin typeface="Open Sans"/>
              </a:rPr>
              <a:t>b) 1.33334</a:t>
            </a:r>
            <a:r>
              <a:rPr lang="en-US" dirty="0"/>
              <a:t/>
            </a:r>
            <a:br>
              <a:rPr lang="en-US" dirty="0"/>
            </a:br>
            <a:r>
              <a:rPr lang="en-US" dirty="0">
                <a:solidFill>
                  <a:srgbClr val="3A3A3A"/>
                </a:solidFill>
                <a:latin typeface="Open Sans"/>
              </a:rPr>
              <a:t>c) 0</a:t>
            </a:r>
            <a:r>
              <a:rPr lang="en-US" dirty="0"/>
              <a:t/>
            </a:r>
            <a:br>
              <a:rPr lang="en-US" dirty="0"/>
            </a:br>
            <a:r>
              <a:rPr lang="en-US" dirty="0">
                <a:solidFill>
                  <a:srgbClr val="3A3A3A"/>
                </a:solidFill>
                <a:latin typeface="Open Sans"/>
              </a:rPr>
              <a:t>d) 1</a:t>
            </a:r>
            <a:endParaRPr lang="en-IN" dirty="0"/>
          </a:p>
        </p:txBody>
      </p:sp>
      <p:sp>
        <p:nvSpPr>
          <p:cNvPr id="7" name="Rectangle 6"/>
          <p:cNvSpPr/>
          <p:nvPr/>
        </p:nvSpPr>
        <p:spPr>
          <a:xfrm>
            <a:off x="123987" y="1924807"/>
            <a:ext cx="1210588" cy="369332"/>
          </a:xfrm>
          <a:prstGeom prst="rect">
            <a:avLst/>
          </a:prstGeom>
        </p:spPr>
        <p:txBody>
          <a:bodyPr wrap="none">
            <a:spAutoFit/>
          </a:bodyPr>
          <a:lstStyle/>
          <a:p>
            <a:r>
              <a:rPr lang="en-IN" dirty="0">
                <a:solidFill>
                  <a:srgbClr val="3A3A3A"/>
                </a:solidFill>
                <a:latin typeface="Open Sans"/>
              </a:rPr>
              <a:t>Answer: a</a:t>
            </a:r>
            <a:endParaRPr lang="en-IN" dirty="0"/>
          </a:p>
        </p:txBody>
      </p:sp>
      <p:sp>
        <p:nvSpPr>
          <p:cNvPr id="8" name="Rectangle 7"/>
          <p:cNvSpPr/>
          <p:nvPr/>
        </p:nvSpPr>
        <p:spPr>
          <a:xfrm>
            <a:off x="123987" y="2294139"/>
            <a:ext cx="9020013" cy="1477328"/>
          </a:xfrm>
          <a:prstGeom prst="rect">
            <a:avLst/>
          </a:prstGeom>
        </p:spPr>
        <p:txBody>
          <a:bodyPr wrap="square">
            <a:spAutoFit/>
          </a:bodyPr>
          <a:lstStyle/>
          <a:p>
            <a:r>
              <a:rPr lang="en-US" dirty="0" smtClean="0">
                <a:solidFill>
                  <a:srgbClr val="3A3A3A"/>
                </a:solidFill>
                <a:latin typeface="Open Sans"/>
              </a:rPr>
              <a:t>10. </a:t>
            </a:r>
            <a:r>
              <a:rPr lang="en-US" dirty="0">
                <a:solidFill>
                  <a:srgbClr val="3A3A3A"/>
                </a:solidFill>
                <a:latin typeface="Open Sans"/>
              </a:rPr>
              <a:t>A modern device that replaces a slotted line is:</a:t>
            </a:r>
            <a:r>
              <a:rPr lang="en-US" dirty="0"/>
              <a:t/>
            </a:r>
            <a:br>
              <a:rPr lang="en-US" dirty="0"/>
            </a:br>
            <a:r>
              <a:rPr lang="en-US" dirty="0">
                <a:solidFill>
                  <a:srgbClr val="3A3A3A"/>
                </a:solidFill>
                <a:latin typeface="Open Sans"/>
              </a:rPr>
              <a:t>a) Digital CRO</a:t>
            </a:r>
            <a:r>
              <a:rPr lang="en-US" dirty="0"/>
              <a:t/>
            </a:r>
            <a:br>
              <a:rPr lang="en-US" dirty="0"/>
            </a:br>
            <a:r>
              <a:rPr lang="en-US" dirty="0">
                <a:solidFill>
                  <a:srgbClr val="3A3A3A"/>
                </a:solidFill>
                <a:latin typeface="Open Sans"/>
              </a:rPr>
              <a:t>b) generators</a:t>
            </a:r>
            <a:r>
              <a:rPr lang="en-US" dirty="0"/>
              <a:t/>
            </a:r>
            <a:br>
              <a:rPr lang="en-US" dirty="0"/>
            </a:br>
            <a:r>
              <a:rPr lang="en-US" dirty="0">
                <a:solidFill>
                  <a:srgbClr val="3A3A3A"/>
                </a:solidFill>
                <a:latin typeface="Open Sans"/>
              </a:rPr>
              <a:t>c) network analyzers</a:t>
            </a:r>
            <a:r>
              <a:rPr lang="en-US" dirty="0"/>
              <a:t/>
            </a:r>
            <a:br>
              <a:rPr lang="en-US" dirty="0"/>
            </a:br>
            <a:r>
              <a:rPr lang="en-US" dirty="0">
                <a:solidFill>
                  <a:srgbClr val="3A3A3A"/>
                </a:solidFill>
                <a:latin typeface="Open Sans"/>
              </a:rPr>
              <a:t>d) computers</a:t>
            </a:r>
            <a:endParaRPr lang="en-IN" dirty="0"/>
          </a:p>
        </p:txBody>
      </p:sp>
      <p:sp>
        <p:nvSpPr>
          <p:cNvPr id="9" name="Rectangle 8"/>
          <p:cNvSpPr/>
          <p:nvPr/>
        </p:nvSpPr>
        <p:spPr>
          <a:xfrm>
            <a:off x="123987" y="3679133"/>
            <a:ext cx="1626936" cy="369332"/>
          </a:xfrm>
          <a:prstGeom prst="rect">
            <a:avLst/>
          </a:prstGeom>
        </p:spPr>
        <p:txBody>
          <a:bodyPr wrap="square">
            <a:spAutoFit/>
          </a:bodyPr>
          <a:lstStyle/>
          <a:p>
            <a:r>
              <a:rPr lang="en-IN" dirty="0">
                <a:solidFill>
                  <a:srgbClr val="3A3A3A"/>
                </a:solidFill>
                <a:latin typeface="Open Sans"/>
              </a:rPr>
              <a:t>Answer: c</a:t>
            </a:r>
            <a:endParaRPr lang="en-IN" dirty="0"/>
          </a:p>
        </p:txBody>
      </p:sp>
    </p:spTree>
    <p:extLst>
      <p:ext uri="{BB962C8B-B14F-4D97-AF65-F5344CB8AC3E}">
        <p14:creationId xmlns:p14="http://schemas.microsoft.com/office/powerpoint/2010/main" val="2602360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3483" cy="6858000"/>
          </a:xfrm>
        </p:spPr>
        <p:txBody>
          <a:bodyPr/>
          <a:lstStyle/>
          <a:p>
            <a:pPr algn="ctr"/>
            <a:r>
              <a:rPr lang="en-US" sz="3600" b="1" dirty="0" smtClean="0"/>
              <a:t/>
            </a:r>
            <a:br>
              <a:rPr lang="en-US" sz="3600" b="1" dirty="0" smtClean="0"/>
            </a:br>
            <a:endParaRPr lang="en-IN" sz="3600" b="1" dirty="0"/>
          </a:p>
        </p:txBody>
      </p:sp>
      <p:sp>
        <p:nvSpPr>
          <p:cNvPr id="3" name="Content Placeholder 2"/>
          <p:cNvSpPr>
            <a:spLocks noGrp="1"/>
          </p:cNvSpPr>
          <p:nvPr>
            <p:ph idx="1"/>
          </p:nvPr>
        </p:nvSpPr>
        <p:spPr>
          <a:xfrm>
            <a:off x="337625" y="211016"/>
            <a:ext cx="11549575" cy="6358596"/>
          </a:xfrm>
        </p:spPr>
        <p:txBody>
          <a:bodyPr/>
          <a:lstStyle/>
          <a:p>
            <a:pPr lvl="1">
              <a:buNone/>
            </a:pPr>
            <a:r>
              <a:rPr lang="en-US" sz="6000" b="1" dirty="0" smtClean="0">
                <a:solidFill>
                  <a:srgbClr val="C00000"/>
                </a:solidFill>
              </a:rPr>
              <a:t>                    MODULE-03</a:t>
            </a:r>
            <a:endParaRPr lang="en-IN" sz="6000" b="1" dirty="0">
              <a:solidFill>
                <a:srgbClr val="C00000"/>
              </a:solidFill>
            </a:endParaRPr>
          </a:p>
          <a:p>
            <a:pPr lvl="1">
              <a:buNone/>
            </a:pPr>
            <a:r>
              <a:rPr lang="en-IN" sz="3000" dirty="0" smtClean="0"/>
              <a:t> </a:t>
            </a:r>
          </a:p>
          <a:p>
            <a:pPr lvl="1">
              <a:buNone/>
            </a:pPr>
            <a:endParaRPr lang="en-US" sz="4000" b="1" dirty="0" smtClean="0">
              <a:solidFill>
                <a:srgbClr val="C00000"/>
              </a:solidFill>
            </a:endParaRPr>
          </a:p>
          <a:p>
            <a:pPr lvl="1">
              <a:buNone/>
            </a:pPr>
            <a:endParaRPr lang="en-US" sz="6000" b="1" dirty="0" smtClean="0">
              <a:solidFill>
                <a:srgbClr val="C00000"/>
              </a:solidFill>
            </a:endParaRPr>
          </a:p>
          <a:p>
            <a:pPr lvl="1">
              <a:buNone/>
            </a:pPr>
            <a:r>
              <a:rPr lang="en-IN" sz="3000" dirty="0" smtClean="0"/>
              <a:t>   </a:t>
            </a:r>
          </a:p>
          <a:p>
            <a:pPr>
              <a:buNone/>
            </a:pPr>
            <a:r>
              <a:rPr lang="en-IN" sz="2200" dirty="0" smtClean="0"/>
              <a:t>    </a:t>
            </a:r>
          </a:p>
          <a:p>
            <a:pPr lvl="1">
              <a:buNone/>
            </a:pPr>
            <a:endParaRPr lang="en-US" dirty="0" smtClean="0"/>
          </a:p>
          <a:p>
            <a:pPr lvl="1">
              <a:buNone/>
            </a:pPr>
            <a:endParaRPr lang="en-US" dirty="0" smtClean="0"/>
          </a:p>
          <a:p>
            <a:pPr lvl="1">
              <a:buNone/>
            </a:pPr>
            <a:endParaRPr lang="en-IN" dirty="0" smtClean="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9F79F9-620A-454C-B44A-099229A02D1C}" type="slidenum">
              <a:rPr kumimoji="0" lang="en-IN" sz="2800"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84</a:t>
            </a:fld>
            <a:endParaRPr kumimoji="0" lang="en-IN" sz="2800"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2"/>
          <a:stretch>
            <a:fillRect/>
          </a:stretch>
        </p:blipFill>
        <p:spPr>
          <a:xfrm>
            <a:off x="10283483" y="5189452"/>
            <a:ext cx="1598689" cy="1208495"/>
          </a:xfrm>
          <a:prstGeom prst="rect">
            <a:avLst/>
          </a:prstGeom>
        </p:spPr>
      </p:pic>
    </p:spTree>
    <p:extLst>
      <p:ext uri="{BB962C8B-B14F-4D97-AF65-F5344CB8AC3E}">
        <p14:creationId xmlns:p14="http://schemas.microsoft.com/office/powerpoint/2010/main" val="23977365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discuss:</a:t>
            </a:r>
            <a:endParaRPr lang="en-IN" dirty="0"/>
          </a:p>
        </p:txBody>
      </p:sp>
      <p:sp>
        <p:nvSpPr>
          <p:cNvPr id="3" name="Content Placeholder 2"/>
          <p:cNvSpPr>
            <a:spLocks noGrp="1"/>
          </p:cNvSpPr>
          <p:nvPr>
            <p:ph idx="1"/>
          </p:nvPr>
        </p:nvSpPr>
        <p:spPr/>
        <p:txBody>
          <a:bodyPr>
            <a:normAutofit/>
          </a:bodyPr>
          <a:lstStyle/>
          <a:p>
            <a:r>
              <a:rPr lang="en-US" dirty="0"/>
              <a:t>Principle of Operation as an amplifier at high frequency, HEMT Amplifier, </a:t>
            </a:r>
            <a:endParaRPr lang="en-US" dirty="0" smtClean="0"/>
          </a:p>
          <a:p>
            <a:r>
              <a:rPr lang="en-US" dirty="0"/>
              <a:t>Concept of Doherty Amplifier and its use at high frequency, </a:t>
            </a:r>
            <a:endParaRPr lang="en-US" dirty="0" smtClean="0"/>
          </a:p>
          <a:p>
            <a:r>
              <a:rPr lang="en-US" dirty="0"/>
              <a:t>Gunn Oscillator Principle and performance Simple Analysis Electron – field interaction, </a:t>
            </a:r>
            <a:endParaRPr lang="en-US" dirty="0" smtClean="0"/>
          </a:p>
          <a:p>
            <a:r>
              <a:rPr lang="en-US" dirty="0"/>
              <a:t>Mixer: Linear Mixer Operation, active devices to use as mixer </a:t>
            </a:r>
            <a:endParaRPr lang="en-US" dirty="0" smtClean="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9F79F9-620A-454C-B44A-099229A02D1C}" type="slidenum">
              <a:rPr kumimoji="0" lang="en-IN" sz="2800"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85</a:t>
            </a:fld>
            <a:endParaRPr kumimoji="0" lang="en-IN" sz="2800"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462291" y="4955944"/>
            <a:ext cx="1598689" cy="1208495"/>
          </a:xfrm>
          <a:prstGeom prst="rect">
            <a:avLst/>
          </a:prstGeom>
        </p:spPr>
      </p:pic>
    </p:spTree>
    <p:extLst>
      <p:ext uri="{BB962C8B-B14F-4D97-AF65-F5344CB8AC3E}">
        <p14:creationId xmlns:p14="http://schemas.microsoft.com/office/powerpoint/2010/main" val="36056518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352540" cy="5840361"/>
          </a:xfrm>
        </p:spPr>
      </p:pic>
      <p:sp>
        <p:nvSpPr>
          <p:cNvPr id="4" name="Slide Number Placeholder 3"/>
          <p:cNvSpPr>
            <a:spLocks noGrp="1"/>
          </p:cNvSpPr>
          <p:nvPr>
            <p:ph type="sldNum" sz="quarter" idx="12"/>
          </p:nvPr>
        </p:nvSpPr>
        <p:spPr/>
        <p:txBody>
          <a:bodyPr/>
          <a:lstStyle/>
          <a:p>
            <a:fld id="{CA9F79F9-620A-454C-B44A-099229A02D1C}" type="slidenum">
              <a:rPr lang="en-IN" smtClean="0"/>
              <a:pPr/>
              <a:t>86</a:t>
            </a:fld>
            <a:endParaRPr lang="en-IN"/>
          </a:p>
        </p:txBody>
      </p:sp>
      <p:pic>
        <p:nvPicPr>
          <p:cNvPr id="8" name="Picture 7">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93311" y="4941578"/>
            <a:ext cx="1598689" cy="1208495"/>
          </a:xfrm>
          <a:prstGeom prst="rect">
            <a:avLst/>
          </a:prstGeom>
        </p:spPr>
      </p:pic>
    </p:spTree>
    <p:extLst>
      <p:ext uri="{BB962C8B-B14F-4D97-AF65-F5344CB8AC3E}">
        <p14:creationId xmlns:p14="http://schemas.microsoft.com/office/powerpoint/2010/main" val="124029916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352540" cy="6252519"/>
          </a:xfrm>
        </p:spPr>
      </p:pic>
      <p:sp>
        <p:nvSpPr>
          <p:cNvPr id="4" name="Slide Number Placeholder 3"/>
          <p:cNvSpPr>
            <a:spLocks noGrp="1"/>
          </p:cNvSpPr>
          <p:nvPr>
            <p:ph type="sldNum" sz="quarter" idx="12"/>
          </p:nvPr>
        </p:nvSpPr>
        <p:spPr/>
        <p:txBody>
          <a:bodyPr/>
          <a:lstStyle/>
          <a:p>
            <a:fld id="{CA9F79F9-620A-454C-B44A-099229A02D1C}" type="slidenum">
              <a:rPr lang="en-IN" smtClean="0"/>
              <a:pPr/>
              <a:t>87</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487005" y="5147657"/>
            <a:ext cx="1598689" cy="1208495"/>
          </a:xfrm>
          <a:prstGeom prst="rect">
            <a:avLst/>
          </a:prstGeom>
        </p:spPr>
      </p:pic>
    </p:spTree>
    <p:extLst>
      <p:ext uri="{BB962C8B-B14F-4D97-AF65-F5344CB8AC3E}">
        <p14:creationId xmlns:p14="http://schemas.microsoft.com/office/powerpoint/2010/main" val="35553721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0352541" cy="5574890"/>
          </a:xfrm>
        </p:spPr>
      </p:pic>
      <p:sp>
        <p:nvSpPr>
          <p:cNvPr id="4" name="Slide Number Placeholder 3"/>
          <p:cNvSpPr>
            <a:spLocks noGrp="1"/>
          </p:cNvSpPr>
          <p:nvPr>
            <p:ph type="sldNum" sz="quarter" idx="12"/>
          </p:nvPr>
        </p:nvSpPr>
        <p:spPr/>
        <p:txBody>
          <a:bodyPr/>
          <a:lstStyle/>
          <a:p>
            <a:fld id="{CA9F79F9-620A-454C-B44A-099229A02D1C}" type="slidenum">
              <a:rPr lang="en-IN" smtClean="0"/>
              <a:pPr/>
              <a:t>88</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93311" y="4970642"/>
            <a:ext cx="1598689" cy="1208495"/>
          </a:xfrm>
          <a:prstGeom prst="rect">
            <a:avLst/>
          </a:prstGeom>
        </p:spPr>
      </p:pic>
    </p:spTree>
    <p:extLst>
      <p:ext uri="{BB962C8B-B14F-4D97-AF65-F5344CB8AC3E}">
        <p14:creationId xmlns:p14="http://schemas.microsoft.com/office/powerpoint/2010/main" val="29128177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0352540" cy="5649506"/>
          </a:xfrm>
        </p:spPr>
      </p:pic>
      <p:sp>
        <p:nvSpPr>
          <p:cNvPr id="4" name="Slide Number Placeholder 3"/>
          <p:cNvSpPr>
            <a:spLocks noGrp="1"/>
          </p:cNvSpPr>
          <p:nvPr>
            <p:ph type="sldNum" sz="quarter" idx="12"/>
          </p:nvPr>
        </p:nvSpPr>
        <p:spPr/>
        <p:txBody>
          <a:bodyPr/>
          <a:lstStyle/>
          <a:p>
            <a:fld id="{CA9F79F9-620A-454C-B44A-099229A02D1C}" type="slidenum">
              <a:rPr lang="en-IN" smtClean="0"/>
              <a:pPr/>
              <a:t>89</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413138" y="5045257"/>
            <a:ext cx="1598689" cy="1208495"/>
          </a:xfrm>
          <a:prstGeom prst="rect">
            <a:avLst/>
          </a:prstGeom>
        </p:spPr>
      </p:pic>
    </p:spTree>
    <p:extLst>
      <p:ext uri="{BB962C8B-B14F-4D97-AF65-F5344CB8AC3E}">
        <p14:creationId xmlns:p14="http://schemas.microsoft.com/office/powerpoint/2010/main" val="1542785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545889" cy="6405282"/>
          </a:xfrm>
        </p:spPr>
        <p:txBody>
          <a:bodyPr/>
          <a:lstStyle/>
          <a:p>
            <a:r>
              <a:rPr lang="en-US" sz="2000" dirty="0" smtClean="0"/>
              <a:t/>
            </a:r>
            <a:br>
              <a:rPr lang="en-US" sz="2000" dirty="0" smtClean="0"/>
            </a:br>
            <a:r>
              <a:rPr lang="en-US" dirty="0" smtClean="0"/>
              <a:t/>
            </a:r>
            <a:br>
              <a:rPr lang="en-US" dirty="0" smtClean="0"/>
            </a:br>
            <a:r>
              <a:rPr lang="en-IN" dirty="0" smtClean="0"/>
              <a:t/>
            </a:r>
            <a:br>
              <a:rPr lang="en-IN" dirty="0" smtClean="0"/>
            </a:br>
            <a:r>
              <a:rPr lang="en-US" dirty="0" smtClean="0"/>
              <a:t/>
            </a:r>
            <a:br>
              <a:rPr lang="en-US" dirty="0" smtClean="0"/>
            </a:br>
            <a:endParaRPr lang="en-IN" dirty="0"/>
          </a:p>
        </p:txBody>
      </p:sp>
      <p:pic>
        <p:nvPicPr>
          <p:cNvPr id="9" name="Picture 3" descr="C:\Users\user\Documents\download (1).jpg"/>
          <p:cNvPicPr>
            <a:picLocks noGrp="1" noChangeAspect="1" noChangeArrowheads="1"/>
          </p:cNvPicPr>
          <p:nvPr>
            <p:ph idx="1"/>
          </p:nvPr>
        </p:nvPicPr>
        <p:blipFill>
          <a:blip r:embed="rId2"/>
          <a:stretch>
            <a:fillRect/>
          </a:stretch>
        </p:blipFill>
        <p:spPr bwMode="auto">
          <a:xfrm>
            <a:off x="5173663" y="3152775"/>
            <a:ext cx="1905000" cy="1409700"/>
          </a:xfrm>
          <a:prstGeom prst="rect">
            <a:avLst/>
          </a:prstGeom>
          <a:noFill/>
        </p:spPr>
      </p:pic>
      <p:sp>
        <p:nvSpPr>
          <p:cNvPr id="4" name="Slide Number Placeholder 3"/>
          <p:cNvSpPr>
            <a:spLocks noGrp="1"/>
          </p:cNvSpPr>
          <p:nvPr>
            <p:ph type="sldNum" sz="quarter" idx="12"/>
          </p:nvPr>
        </p:nvSpPr>
        <p:spPr/>
        <p:txBody>
          <a:bodyPr/>
          <a:lstStyle/>
          <a:p>
            <a:fld id="{CA9F79F9-620A-454C-B44A-099229A02D1C}" type="slidenum">
              <a:rPr lang="en-IN" smtClean="0"/>
              <a:pPr/>
              <a:t>9</a:t>
            </a:fld>
            <a:endParaRPr lang="en-IN"/>
          </a:p>
        </p:txBody>
      </p:sp>
      <p:sp>
        <p:nvSpPr>
          <p:cNvPr id="10" name="Right Arrow 9"/>
          <p:cNvSpPr/>
          <p:nvPr/>
        </p:nvSpPr>
        <p:spPr>
          <a:xfrm>
            <a:off x="351692" y="1434905"/>
            <a:ext cx="30948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100" name="Picture 4" descr="CLASSIFICATION OF TRANSMISSION LINES&#10;1. Overhead transmission lines&#10;• Short transmission lines&#10;• Medium transmission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46890" cy="62167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6CD341C-2B2C-40C4-AEF2-D03D80EC5F69}"/>
              </a:ext>
            </a:extLst>
          </p:cNvPr>
          <p:cNvPicPr>
            <a:picLocks noChangeAspect="1"/>
          </p:cNvPicPr>
          <p:nvPr/>
        </p:nvPicPr>
        <p:blipFill>
          <a:blip r:embed="rId4"/>
          <a:stretch>
            <a:fillRect/>
          </a:stretch>
        </p:blipFill>
        <p:spPr>
          <a:xfrm>
            <a:off x="10413138" y="4774737"/>
            <a:ext cx="1598689" cy="1208495"/>
          </a:xfrm>
          <a:prstGeom prst="rect">
            <a:avLst/>
          </a:prstGeom>
        </p:spPr>
      </p:pic>
    </p:spTree>
    <p:extLst>
      <p:ext uri="{BB962C8B-B14F-4D97-AF65-F5344CB8AC3E}">
        <p14:creationId xmlns:p14="http://schemas.microsoft.com/office/powerpoint/2010/main" val="176840861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352540" cy="5722374"/>
          </a:xfrm>
        </p:spPr>
      </p:pic>
      <p:sp>
        <p:nvSpPr>
          <p:cNvPr id="4" name="Slide Number Placeholder 3"/>
          <p:cNvSpPr>
            <a:spLocks noGrp="1"/>
          </p:cNvSpPr>
          <p:nvPr>
            <p:ph type="sldNum" sz="quarter" idx="12"/>
          </p:nvPr>
        </p:nvSpPr>
        <p:spPr/>
        <p:txBody>
          <a:bodyPr/>
          <a:lstStyle/>
          <a:p>
            <a:fld id="{CA9F79F9-620A-454C-B44A-099229A02D1C}" type="slidenum">
              <a:rPr lang="en-IN" smtClean="0"/>
              <a:pPr/>
              <a:t>90</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413138" y="5118126"/>
            <a:ext cx="1598689" cy="1208495"/>
          </a:xfrm>
          <a:prstGeom prst="rect">
            <a:avLst/>
          </a:prstGeom>
        </p:spPr>
      </p:pic>
    </p:spTree>
    <p:extLst>
      <p:ext uri="{BB962C8B-B14F-4D97-AF65-F5344CB8AC3E}">
        <p14:creationId xmlns:p14="http://schemas.microsoft.com/office/powerpoint/2010/main" val="415880644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0352540" cy="5649506"/>
          </a:xfrm>
        </p:spPr>
      </p:pic>
      <p:sp>
        <p:nvSpPr>
          <p:cNvPr id="4" name="Slide Number Placeholder 3"/>
          <p:cNvSpPr>
            <a:spLocks noGrp="1"/>
          </p:cNvSpPr>
          <p:nvPr>
            <p:ph type="sldNum" sz="quarter" idx="12"/>
          </p:nvPr>
        </p:nvSpPr>
        <p:spPr/>
        <p:txBody>
          <a:bodyPr/>
          <a:lstStyle/>
          <a:p>
            <a:fld id="{CA9F79F9-620A-454C-B44A-099229A02D1C}" type="slidenum">
              <a:rPr lang="en-IN" smtClean="0"/>
              <a:pPr/>
              <a:t>91</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56470" y="5045257"/>
            <a:ext cx="1598689" cy="1208495"/>
          </a:xfrm>
          <a:prstGeom prst="rect">
            <a:avLst/>
          </a:prstGeom>
        </p:spPr>
      </p:pic>
    </p:spTree>
    <p:extLst>
      <p:ext uri="{BB962C8B-B14F-4D97-AF65-F5344CB8AC3E}">
        <p14:creationId xmlns:p14="http://schemas.microsoft.com/office/powerpoint/2010/main" val="284427542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352540" cy="5663381"/>
          </a:xfrm>
        </p:spPr>
      </p:pic>
      <p:sp>
        <p:nvSpPr>
          <p:cNvPr id="4" name="Slide Number Placeholder 3"/>
          <p:cNvSpPr>
            <a:spLocks noGrp="1"/>
          </p:cNvSpPr>
          <p:nvPr>
            <p:ph type="sldNum" sz="quarter" idx="12"/>
          </p:nvPr>
        </p:nvSpPr>
        <p:spPr/>
        <p:txBody>
          <a:bodyPr/>
          <a:lstStyle/>
          <a:p>
            <a:fld id="{CA9F79F9-620A-454C-B44A-099229A02D1C}" type="slidenum">
              <a:rPr lang="en-IN" smtClean="0"/>
              <a:pPr/>
              <a:t>92</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93311" y="5059133"/>
            <a:ext cx="1598689" cy="1208495"/>
          </a:xfrm>
          <a:prstGeom prst="rect">
            <a:avLst/>
          </a:prstGeom>
        </p:spPr>
      </p:pic>
    </p:spTree>
    <p:extLst>
      <p:ext uri="{BB962C8B-B14F-4D97-AF65-F5344CB8AC3E}">
        <p14:creationId xmlns:p14="http://schemas.microsoft.com/office/powerpoint/2010/main" val="38075864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0352540" cy="5649506"/>
          </a:xfrm>
        </p:spPr>
      </p:pic>
      <p:sp>
        <p:nvSpPr>
          <p:cNvPr id="4" name="Slide Number Placeholder 3"/>
          <p:cNvSpPr>
            <a:spLocks noGrp="1"/>
          </p:cNvSpPr>
          <p:nvPr>
            <p:ph type="sldNum" sz="quarter" idx="12"/>
          </p:nvPr>
        </p:nvSpPr>
        <p:spPr/>
        <p:txBody>
          <a:bodyPr/>
          <a:lstStyle/>
          <a:p>
            <a:fld id="{CA9F79F9-620A-454C-B44A-099229A02D1C}" type="slidenum">
              <a:rPr lang="en-IN" smtClean="0"/>
              <a:pPr/>
              <a:t>93</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56470" y="5045257"/>
            <a:ext cx="1598689" cy="1208495"/>
          </a:xfrm>
          <a:prstGeom prst="rect">
            <a:avLst/>
          </a:prstGeom>
        </p:spPr>
      </p:pic>
    </p:spTree>
    <p:extLst>
      <p:ext uri="{BB962C8B-B14F-4D97-AF65-F5344CB8AC3E}">
        <p14:creationId xmlns:p14="http://schemas.microsoft.com/office/powerpoint/2010/main" val="390547618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352540" cy="5810865"/>
          </a:xfrm>
        </p:spPr>
      </p:pic>
      <p:sp>
        <p:nvSpPr>
          <p:cNvPr id="4" name="Slide Number Placeholder 3"/>
          <p:cNvSpPr>
            <a:spLocks noGrp="1"/>
          </p:cNvSpPr>
          <p:nvPr>
            <p:ph type="sldNum" sz="quarter" idx="12"/>
          </p:nvPr>
        </p:nvSpPr>
        <p:spPr/>
        <p:txBody>
          <a:bodyPr/>
          <a:lstStyle/>
          <a:p>
            <a:fld id="{CA9F79F9-620A-454C-B44A-099229A02D1C}" type="slidenum">
              <a:rPr lang="en-IN" smtClean="0"/>
              <a:pPr/>
              <a:t>94</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413138" y="5206617"/>
            <a:ext cx="1598689" cy="1208495"/>
          </a:xfrm>
          <a:prstGeom prst="rect">
            <a:avLst/>
          </a:prstGeom>
        </p:spPr>
      </p:pic>
    </p:spTree>
    <p:extLst>
      <p:ext uri="{BB962C8B-B14F-4D97-AF65-F5344CB8AC3E}">
        <p14:creationId xmlns:p14="http://schemas.microsoft.com/office/powerpoint/2010/main" val="107225757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352540" cy="5722374"/>
          </a:xfrm>
        </p:spPr>
      </p:pic>
      <p:sp>
        <p:nvSpPr>
          <p:cNvPr id="4" name="Slide Number Placeholder 3"/>
          <p:cNvSpPr>
            <a:spLocks noGrp="1"/>
          </p:cNvSpPr>
          <p:nvPr>
            <p:ph type="sldNum" sz="quarter" idx="12"/>
          </p:nvPr>
        </p:nvSpPr>
        <p:spPr/>
        <p:txBody>
          <a:bodyPr/>
          <a:lstStyle/>
          <a:p>
            <a:fld id="{CA9F79F9-620A-454C-B44A-099229A02D1C}" type="slidenum">
              <a:rPr lang="en-IN" smtClean="0"/>
              <a:pPr/>
              <a:t>95</a:t>
            </a:fld>
            <a:endParaRPr lang="en-IN"/>
          </a:p>
        </p:txBody>
      </p:sp>
      <p:pic>
        <p:nvPicPr>
          <p:cNvPr id="6" name="Picture 5">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56470" y="5118126"/>
            <a:ext cx="1598689" cy="1208495"/>
          </a:xfrm>
          <a:prstGeom prst="rect">
            <a:avLst/>
          </a:prstGeom>
        </p:spPr>
      </p:pic>
    </p:spTree>
    <p:extLst>
      <p:ext uri="{BB962C8B-B14F-4D97-AF65-F5344CB8AC3E}">
        <p14:creationId xmlns:p14="http://schemas.microsoft.com/office/powerpoint/2010/main" val="226680276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352540" cy="5649505"/>
          </a:xfrm>
        </p:spPr>
      </p:pic>
      <p:sp>
        <p:nvSpPr>
          <p:cNvPr id="4" name="Slide Number Placeholder 3"/>
          <p:cNvSpPr>
            <a:spLocks noGrp="1"/>
          </p:cNvSpPr>
          <p:nvPr>
            <p:ph type="sldNum" sz="quarter" idx="12"/>
          </p:nvPr>
        </p:nvSpPr>
        <p:spPr/>
        <p:txBody>
          <a:bodyPr/>
          <a:lstStyle/>
          <a:p>
            <a:fld id="{CA9F79F9-620A-454C-B44A-099229A02D1C}" type="slidenum">
              <a:rPr lang="en-IN" smtClean="0"/>
              <a:pPr/>
              <a:t>96</a:t>
            </a:fld>
            <a:endParaRPr lang="en-IN"/>
          </a:p>
        </p:txBody>
      </p:sp>
      <p:pic>
        <p:nvPicPr>
          <p:cNvPr id="5" name="Picture 4">
            <a:extLst>
              <a:ext uri="{FF2B5EF4-FFF2-40B4-BE49-F238E27FC236}">
                <a16:creationId xmlns:a16="http://schemas.microsoft.com/office/drawing/2014/main" id="{46CD341C-2B2C-40C4-AEF2-D03D80EC5F69}"/>
              </a:ext>
            </a:extLst>
          </p:cNvPr>
          <p:cNvPicPr>
            <a:picLocks noChangeAspect="1"/>
          </p:cNvPicPr>
          <p:nvPr/>
        </p:nvPicPr>
        <p:blipFill>
          <a:blip r:embed="rId3"/>
          <a:stretch>
            <a:fillRect/>
          </a:stretch>
        </p:blipFill>
        <p:spPr>
          <a:xfrm>
            <a:off x="10593311" y="5045257"/>
            <a:ext cx="1598689" cy="1208495"/>
          </a:xfrm>
          <a:prstGeom prst="rect">
            <a:avLst/>
          </a:prstGeom>
        </p:spPr>
      </p:pic>
    </p:spTree>
    <p:extLst>
      <p:ext uri="{BB962C8B-B14F-4D97-AF65-F5344CB8AC3E}">
        <p14:creationId xmlns:p14="http://schemas.microsoft.com/office/powerpoint/2010/main" val="427623635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352540" cy="5650888"/>
          </a:xfrm>
        </p:spPr>
      </p:pic>
      <p:sp>
        <p:nvSpPr>
          <p:cNvPr id="4" name="Slide Number Placeholder 3"/>
          <p:cNvSpPr>
            <a:spLocks noGrp="1"/>
          </p:cNvSpPr>
          <p:nvPr>
            <p:ph type="sldNum" sz="quarter" idx="12"/>
          </p:nvPr>
        </p:nvSpPr>
        <p:spPr/>
        <p:txBody>
          <a:bodyPr/>
          <a:lstStyle/>
          <a:p>
            <a:fld id="{CA9F79F9-620A-454C-B44A-099229A02D1C}" type="slidenum">
              <a:rPr lang="en-IN" smtClean="0"/>
              <a:pPr/>
              <a:t>97</a:t>
            </a:fld>
            <a:endParaRPr lang="en-IN"/>
          </a:p>
        </p:txBody>
      </p:sp>
      <p:pic>
        <p:nvPicPr>
          <p:cNvPr id="6" name="Picture 5"/>
          <p:cNvPicPr>
            <a:picLocks noChangeAspect="1"/>
          </p:cNvPicPr>
          <p:nvPr/>
        </p:nvPicPr>
        <p:blipFill>
          <a:blip r:embed="rId3"/>
          <a:stretch>
            <a:fillRect/>
          </a:stretch>
        </p:blipFill>
        <p:spPr>
          <a:xfrm>
            <a:off x="10556470" y="5047331"/>
            <a:ext cx="1597290" cy="1207113"/>
          </a:xfrm>
          <a:prstGeom prst="rect">
            <a:avLst/>
          </a:prstGeom>
        </p:spPr>
      </p:pic>
    </p:spTree>
    <p:extLst>
      <p:ext uri="{BB962C8B-B14F-4D97-AF65-F5344CB8AC3E}">
        <p14:creationId xmlns:p14="http://schemas.microsoft.com/office/powerpoint/2010/main" val="41451516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878" y="286603"/>
            <a:ext cx="10039802" cy="813777"/>
          </a:xfrm>
        </p:spPr>
        <p:txBody>
          <a:bodyPr/>
          <a:lstStyle/>
          <a:p>
            <a:r>
              <a:rPr lang="en-US" dirty="0" smtClean="0"/>
              <a:t>Short questions with answers</a:t>
            </a: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98</a:t>
            </a:fld>
            <a:endParaRPr lang="en-IN"/>
          </a:p>
        </p:txBody>
      </p:sp>
      <p:pic>
        <p:nvPicPr>
          <p:cNvPr id="5" name="Content Placeholder 4"/>
          <p:cNvPicPr>
            <a:picLocks noGrp="1" noChangeAspect="1"/>
          </p:cNvPicPr>
          <p:nvPr>
            <p:ph idx="1"/>
          </p:nvPr>
        </p:nvPicPr>
        <p:blipFill>
          <a:blip r:embed="rId2"/>
          <a:stretch>
            <a:fillRect/>
          </a:stretch>
        </p:blipFill>
        <p:spPr>
          <a:xfrm>
            <a:off x="9900458" y="4850395"/>
            <a:ext cx="1597290" cy="1207113"/>
          </a:xfrm>
          <a:prstGeom prst="rect">
            <a:avLst/>
          </a:prstGeom>
        </p:spPr>
      </p:pic>
      <p:sp>
        <p:nvSpPr>
          <p:cNvPr id="6" name="Rectangle 5"/>
          <p:cNvSpPr/>
          <p:nvPr/>
        </p:nvSpPr>
        <p:spPr>
          <a:xfrm>
            <a:off x="805911" y="1047604"/>
            <a:ext cx="8663553" cy="1477328"/>
          </a:xfrm>
          <a:prstGeom prst="rect">
            <a:avLst/>
          </a:prstGeom>
        </p:spPr>
        <p:txBody>
          <a:bodyPr wrap="square">
            <a:spAutoFit/>
          </a:bodyPr>
          <a:lstStyle/>
          <a:p>
            <a:r>
              <a:rPr lang="en-US" dirty="0">
                <a:solidFill>
                  <a:srgbClr val="3A3A3A"/>
                </a:solidFill>
                <a:latin typeface="Open Sans"/>
              </a:rPr>
              <a:t>1. A cylindrical cavity resonator can be constructed using a circular waveguide.</a:t>
            </a:r>
            <a:r>
              <a:rPr lang="en-US" dirty="0"/>
              <a:t/>
            </a:r>
            <a:br>
              <a:rPr lang="en-US" dirty="0"/>
            </a:br>
            <a:r>
              <a:rPr lang="en-US" dirty="0">
                <a:solidFill>
                  <a:srgbClr val="3A3A3A"/>
                </a:solidFill>
                <a:latin typeface="Open Sans"/>
              </a:rPr>
              <a:t>a) shorted at both the ends</a:t>
            </a:r>
            <a:r>
              <a:rPr lang="en-US" dirty="0"/>
              <a:t/>
            </a:r>
            <a:br>
              <a:rPr lang="en-US" dirty="0"/>
            </a:br>
            <a:r>
              <a:rPr lang="en-US" dirty="0">
                <a:solidFill>
                  <a:srgbClr val="3A3A3A"/>
                </a:solidFill>
                <a:latin typeface="Open Sans"/>
              </a:rPr>
              <a:t>b) open at both the ends</a:t>
            </a:r>
            <a:r>
              <a:rPr lang="en-US" dirty="0"/>
              <a:t/>
            </a:r>
            <a:br>
              <a:rPr lang="en-US" dirty="0"/>
            </a:br>
            <a:r>
              <a:rPr lang="en-US" dirty="0">
                <a:solidFill>
                  <a:srgbClr val="3A3A3A"/>
                </a:solidFill>
                <a:latin typeface="Open Sans"/>
              </a:rPr>
              <a:t>c) matched at both the ends</a:t>
            </a:r>
            <a:r>
              <a:rPr lang="en-US" dirty="0"/>
              <a:t/>
            </a:r>
            <a:br>
              <a:rPr lang="en-US" dirty="0"/>
            </a:br>
            <a:r>
              <a:rPr lang="en-US" dirty="0">
                <a:solidFill>
                  <a:srgbClr val="3A3A3A"/>
                </a:solidFill>
                <a:latin typeface="Open Sans"/>
              </a:rPr>
              <a:t>d) none of the mentioned</a:t>
            </a:r>
            <a:endParaRPr lang="en-IN" dirty="0"/>
          </a:p>
        </p:txBody>
      </p:sp>
      <p:sp>
        <p:nvSpPr>
          <p:cNvPr id="7" name="Rectangle 6"/>
          <p:cNvSpPr/>
          <p:nvPr/>
        </p:nvSpPr>
        <p:spPr>
          <a:xfrm>
            <a:off x="742197" y="2505670"/>
            <a:ext cx="1210588" cy="369332"/>
          </a:xfrm>
          <a:prstGeom prst="rect">
            <a:avLst/>
          </a:prstGeom>
        </p:spPr>
        <p:txBody>
          <a:bodyPr wrap="none">
            <a:spAutoFit/>
          </a:bodyPr>
          <a:lstStyle/>
          <a:p>
            <a:r>
              <a:rPr lang="en-IN" dirty="0">
                <a:solidFill>
                  <a:srgbClr val="3A3A3A"/>
                </a:solidFill>
                <a:latin typeface="Open Sans"/>
              </a:rPr>
              <a:t>Answer: a</a:t>
            </a:r>
            <a:endParaRPr lang="en-IN" dirty="0"/>
          </a:p>
        </p:txBody>
      </p:sp>
      <p:sp>
        <p:nvSpPr>
          <p:cNvPr id="8" name="Rectangle 7"/>
          <p:cNvSpPr/>
          <p:nvPr/>
        </p:nvSpPr>
        <p:spPr>
          <a:xfrm>
            <a:off x="742197" y="2902640"/>
            <a:ext cx="7835746" cy="923330"/>
          </a:xfrm>
          <a:prstGeom prst="rect">
            <a:avLst/>
          </a:prstGeom>
        </p:spPr>
        <p:txBody>
          <a:bodyPr wrap="square">
            <a:spAutoFit/>
          </a:bodyPr>
          <a:lstStyle/>
          <a:p>
            <a:r>
              <a:rPr lang="en-US" dirty="0">
                <a:solidFill>
                  <a:srgbClr val="3A3A3A"/>
                </a:solidFill>
                <a:latin typeface="Open Sans"/>
              </a:rPr>
              <a:t>2. The dominant mode in the cylindrical cavity resonator is TE</a:t>
            </a:r>
            <a:r>
              <a:rPr lang="en-US" baseline="-25000" dirty="0">
                <a:solidFill>
                  <a:srgbClr val="3A3A3A"/>
                </a:solidFill>
                <a:latin typeface="Open Sans"/>
              </a:rPr>
              <a:t>101</a:t>
            </a:r>
            <a:r>
              <a:rPr lang="en-US" dirty="0">
                <a:solidFill>
                  <a:srgbClr val="3A3A3A"/>
                </a:solidFill>
                <a:latin typeface="Open Sans"/>
              </a:rPr>
              <a:t> mode.</a:t>
            </a:r>
            <a:r>
              <a:rPr lang="en-US" dirty="0"/>
              <a:t/>
            </a:r>
            <a:br>
              <a:rPr lang="en-US" dirty="0"/>
            </a:br>
            <a:r>
              <a:rPr lang="en-US" dirty="0">
                <a:solidFill>
                  <a:srgbClr val="3A3A3A"/>
                </a:solidFill>
                <a:latin typeface="Open Sans"/>
              </a:rPr>
              <a:t>a) true</a:t>
            </a:r>
            <a:r>
              <a:rPr lang="en-US" dirty="0"/>
              <a:t/>
            </a:r>
            <a:br>
              <a:rPr lang="en-US" dirty="0"/>
            </a:br>
            <a:r>
              <a:rPr lang="en-US" dirty="0">
                <a:solidFill>
                  <a:srgbClr val="3A3A3A"/>
                </a:solidFill>
                <a:latin typeface="Open Sans"/>
              </a:rPr>
              <a:t>b) false</a:t>
            </a:r>
            <a:endParaRPr lang="en-IN" dirty="0"/>
          </a:p>
        </p:txBody>
      </p:sp>
      <p:sp>
        <p:nvSpPr>
          <p:cNvPr id="9" name="Rectangle 8"/>
          <p:cNvSpPr/>
          <p:nvPr/>
        </p:nvSpPr>
        <p:spPr>
          <a:xfrm>
            <a:off x="742197" y="3825970"/>
            <a:ext cx="1536053" cy="369332"/>
          </a:xfrm>
          <a:prstGeom prst="rect">
            <a:avLst/>
          </a:prstGeom>
        </p:spPr>
        <p:txBody>
          <a:bodyPr wrap="square">
            <a:spAutoFit/>
          </a:bodyPr>
          <a:lstStyle/>
          <a:p>
            <a:r>
              <a:rPr lang="en-IN" dirty="0">
                <a:solidFill>
                  <a:srgbClr val="3A3A3A"/>
                </a:solidFill>
                <a:latin typeface="Open Sans"/>
              </a:rPr>
              <a:t>Answer: b</a:t>
            </a:r>
            <a:endParaRPr lang="en-IN" dirty="0"/>
          </a:p>
        </p:txBody>
      </p:sp>
      <p:sp>
        <p:nvSpPr>
          <p:cNvPr id="10" name="Rectangle 9"/>
          <p:cNvSpPr/>
          <p:nvPr/>
        </p:nvSpPr>
        <p:spPr>
          <a:xfrm>
            <a:off x="590904" y="4167664"/>
            <a:ext cx="6670298" cy="923330"/>
          </a:xfrm>
          <a:prstGeom prst="rect">
            <a:avLst/>
          </a:prstGeom>
        </p:spPr>
        <p:txBody>
          <a:bodyPr wrap="square">
            <a:spAutoFit/>
          </a:bodyPr>
          <a:lstStyle/>
          <a:p>
            <a:r>
              <a:rPr lang="en-US" dirty="0">
                <a:solidFill>
                  <a:srgbClr val="3A3A3A"/>
                </a:solidFill>
                <a:latin typeface="Open Sans"/>
              </a:rPr>
              <a:t>3. Circular cavities are used for microwave frequency meters.</a:t>
            </a:r>
            <a:r>
              <a:rPr lang="en-US" dirty="0"/>
              <a:t/>
            </a:r>
            <a:br>
              <a:rPr lang="en-US" dirty="0"/>
            </a:br>
            <a:r>
              <a:rPr lang="en-US" dirty="0">
                <a:solidFill>
                  <a:srgbClr val="3A3A3A"/>
                </a:solidFill>
                <a:latin typeface="Open Sans"/>
              </a:rPr>
              <a:t>a) true</a:t>
            </a:r>
            <a:r>
              <a:rPr lang="en-US" dirty="0"/>
              <a:t/>
            </a:r>
            <a:br>
              <a:rPr lang="en-US" dirty="0"/>
            </a:br>
            <a:r>
              <a:rPr lang="en-US" dirty="0">
                <a:solidFill>
                  <a:srgbClr val="3A3A3A"/>
                </a:solidFill>
                <a:latin typeface="Open Sans"/>
              </a:rPr>
              <a:t>b) false</a:t>
            </a:r>
            <a:endParaRPr lang="en-IN" dirty="0"/>
          </a:p>
        </p:txBody>
      </p:sp>
      <p:sp>
        <p:nvSpPr>
          <p:cNvPr id="11" name="Rectangle 10"/>
          <p:cNvSpPr/>
          <p:nvPr/>
        </p:nvSpPr>
        <p:spPr>
          <a:xfrm rot="10800000" flipV="1">
            <a:off x="805911" y="5090993"/>
            <a:ext cx="993612" cy="646331"/>
          </a:xfrm>
          <a:prstGeom prst="rect">
            <a:avLst/>
          </a:prstGeom>
        </p:spPr>
        <p:txBody>
          <a:bodyPr wrap="square">
            <a:spAutoFit/>
          </a:bodyPr>
          <a:lstStyle/>
          <a:p>
            <a:r>
              <a:rPr lang="en-IN" dirty="0">
                <a:solidFill>
                  <a:srgbClr val="3A3A3A"/>
                </a:solidFill>
                <a:latin typeface="Open Sans"/>
              </a:rPr>
              <a:t>Answer: a</a:t>
            </a:r>
            <a:endParaRPr lang="en-IN" dirty="0"/>
          </a:p>
        </p:txBody>
      </p:sp>
    </p:spTree>
    <p:extLst>
      <p:ext uri="{BB962C8B-B14F-4D97-AF65-F5344CB8AC3E}">
        <p14:creationId xmlns:p14="http://schemas.microsoft.com/office/powerpoint/2010/main" val="23784299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9F79F9-620A-454C-B44A-099229A02D1C}" type="slidenum">
              <a:rPr lang="en-IN" smtClean="0"/>
              <a:pPr/>
              <a:t>99</a:t>
            </a:fld>
            <a:endParaRPr lang="en-IN"/>
          </a:p>
        </p:txBody>
      </p:sp>
      <p:pic>
        <p:nvPicPr>
          <p:cNvPr id="5" name="Content Placeholder 4"/>
          <p:cNvPicPr>
            <a:picLocks noGrp="1" noChangeAspect="1"/>
          </p:cNvPicPr>
          <p:nvPr>
            <p:ph idx="1"/>
          </p:nvPr>
        </p:nvPicPr>
        <p:blipFill>
          <a:blip r:embed="rId2"/>
          <a:stretch>
            <a:fillRect/>
          </a:stretch>
        </p:blipFill>
        <p:spPr>
          <a:xfrm>
            <a:off x="9900458" y="4850395"/>
            <a:ext cx="1597290" cy="1207113"/>
          </a:xfrm>
          <a:prstGeom prst="rect">
            <a:avLst/>
          </a:prstGeom>
        </p:spPr>
      </p:pic>
      <p:sp>
        <p:nvSpPr>
          <p:cNvPr id="6" name="Rectangle 5"/>
          <p:cNvSpPr/>
          <p:nvPr/>
        </p:nvSpPr>
        <p:spPr>
          <a:xfrm>
            <a:off x="108488" y="0"/>
            <a:ext cx="9035512" cy="1518834"/>
          </a:xfrm>
          <a:prstGeom prst="rect">
            <a:avLst/>
          </a:prstGeom>
        </p:spPr>
        <p:txBody>
          <a:bodyPr wrap="square">
            <a:spAutoFit/>
          </a:bodyPr>
          <a:lstStyle/>
          <a:p>
            <a:r>
              <a:rPr lang="en-US" dirty="0">
                <a:solidFill>
                  <a:srgbClr val="3A3A3A"/>
                </a:solidFill>
                <a:latin typeface="Open Sans"/>
              </a:rPr>
              <a:t>4. The mode of the circular cavity resonator used in frequency meters is:</a:t>
            </a:r>
            <a:r>
              <a:rPr lang="en-US" dirty="0"/>
              <a:t/>
            </a:r>
            <a:br>
              <a:rPr lang="en-US" dirty="0"/>
            </a:br>
            <a:r>
              <a:rPr lang="en-US" dirty="0">
                <a:solidFill>
                  <a:srgbClr val="3A3A3A"/>
                </a:solidFill>
                <a:latin typeface="Open Sans"/>
              </a:rPr>
              <a:t>a) TE</a:t>
            </a:r>
            <a:r>
              <a:rPr lang="en-US" baseline="-25000" dirty="0">
                <a:solidFill>
                  <a:srgbClr val="3A3A3A"/>
                </a:solidFill>
                <a:latin typeface="Open Sans"/>
              </a:rPr>
              <a:t>011</a:t>
            </a:r>
            <a:r>
              <a:rPr lang="en-US" dirty="0">
                <a:solidFill>
                  <a:srgbClr val="3A3A3A"/>
                </a:solidFill>
                <a:latin typeface="Open Sans"/>
              </a:rPr>
              <a:t> mode</a:t>
            </a:r>
            <a:r>
              <a:rPr lang="en-US" dirty="0"/>
              <a:t/>
            </a:r>
            <a:br>
              <a:rPr lang="en-US" dirty="0"/>
            </a:br>
            <a:r>
              <a:rPr lang="en-US" dirty="0">
                <a:solidFill>
                  <a:srgbClr val="3A3A3A"/>
                </a:solidFill>
                <a:latin typeface="Open Sans"/>
              </a:rPr>
              <a:t>b) TE</a:t>
            </a:r>
            <a:r>
              <a:rPr lang="en-US" baseline="-25000" dirty="0">
                <a:solidFill>
                  <a:srgbClr val="3A3A3A"/>
                </a:solidFill>
                <a:latin typeface="Open Sans"/>
              </a:rPr>
              <a:t>101</a:t>
            </a:r>
            <a:r>
              <a:rPr lang="en-US" dirty="0">
                <a:solidFill>
                  <a:srgbClr val="3A3A3A"/>
                </a:solidFill>
                <a:latin typeface="Open Sans"/>
              </a:rPr>
              <a:t> mode</a:t>
            </a:r>
            <a:r>
              <a:rPr lang="en-US" dirty="0"/>
              <a:t/>
            </a:r>
            <a:br>
              <a:rPr lang="en-US" dirty="0"/>
            </a:br>
            <a:r>
              <a:rPr lang="en-US" dirty="0">
                <a:solidFill>
                  <a:srgbClr val="3A3A3A"/>
                </a:solidFill>
                <a:latin typeface="Open Sans"/>
              </a:rPr>
              <a:t>c) TE</a:t>
            </a:r>
            <a:r>
              <a:rPr lang="en-US" baseline="-25000" dirty="0">
                <a:solidFill>
                  <a:srgbClr val="3A3A3A"/>
                </a:solidFill>
                <a:latin typeface="Open Sans"/>
              </a:rPr>
              <a:t>111</a:t>
            </a:r>
            <a:r>
              <a:rPr lang="en-US" dirty="0">
                <a:solidFill>
                  <a:srgbClr val="3A3A3A"/>
                </a:solidFill>
                <a:latin typeface="Open Sans"/>
              </a:rPr>
              <a:t> mode</a:t>
            </a:r>
            <a:r>
              <a:rPr lang="en-US" dirty="0"/>
              <a:t/>
            </a:r>
            <a:br>
              <a:rPr lang="en-US" dirty="0"/>
            </a:br>
            <a:r>
              <a:rPr lang="en-US" dirty="0">
                <a:solidFill>
                  <a:srgbClr val="3A3A3A"/>
                </a:solidFill>
                <a:latin typeface="Open Sans"/>
              </a:rPr>
              <a:t>d) TM</a:t>
            </a:r>
            <a:r>
              <a:rPr lang="en-US" baseline="-25000" dirty="0">
                <a:solidFill>
                  <a:srgbClr val="3A3A3A"/>
                </a:solidFill>
                <a:latin typeface="Open Sans"/>
              </a:rPr>
              <a:t>111</a:t>
            </a:r>
            <a:r>
              <a:rPr lang="en-US" dirty="0">
                <a:solidFill>
                  <a:srgbClr val="3A3A3A"/>
                </a:solidFill>
                <a:latin typeface="Open Sans"/>
              </a:rPr>
              <a:t> mode</a:t>
            </a:r>
            <a:endParaRPr lang="en-IN" dirty="0"/>
          </a:p>
        </p:txBody>
      </p:sp>
      <p:sp>
        <p:nvSpPr>
          <p:cNvPr id="7" name="Rectangle 6"/>
          <p:cNvSpPr/>
          <p:nvPr/>
        </p:nvSpPr>
        <p:spPr>
          <a:xfrm>
            <a:off x="108488" y="1518834"/>
            <a:ext cx="1210588" cy="369332"/>
          </a:xfrm>
          <a:prstGeom prst="rect">
            <a:avLst/>
          </a:prstGeom>
        </p:spPr>
        <p:txBody>
          <a:bodyPr wrap="none">
            <a:spAutoFit/>
          </a:bodyPr>
          <a:lstStyle/>
          <a:p>
            <a:r>
              <a:rPr lang="en-IN">
                <a:solidFill>
                  <a:srgbClr val="3A3A3A"/>
                </a:solidFill>
                <a:latin typeface="Open Sans"/>
              </a:rPr>
              <a:t>Answer: a</a:t>
            </a:r>
            <a:endParaRPr lang="en-IN"/>
          </a:p>
        </p:txBody>
      </p:sp>
      <p:sp>
        <p:nvSpPr>
          <p:cNvPr id="8" name="Rectangle 7"/>
          <p:cNvSpPr/>
          <p:nvPr/>
        </p:nvSpPr>
        <p:spPr>
          <a:xfrm>
            <a:off x="108487" y="1888166"/>
            <a:ext cx="10211169" cy="1477328"/>
          </a:xfrm>
          <a:prstGeom prst="rect">
            <a:avLst/>
          </a:prstGeom>
        </p:spPr>
        <p:txBody>
          <a:bodyPr wrap="square">
            <a:spAutoFit/>
          </a:bodyPr>
          <a:lstStyle/>
          <a:p>
            <a:r>
              <a:rPr lang="en-US" smtClean="0">
                <a:solidFill>
                  <a:srgbClr val="3A3A3A"/>
                </a:solidFill>
                <a:latin typeface="Open Sans"/>
              </a:rPr>
              <a:t>5. The propagation constant of TEmn mode of propagation for a cylindrical cavity resonator is:</a:t>
            </a:r>
            <a:r>
              <a:rPr lang="en-US" smtClean="0"/>
              <a:t/>
            </a:r>
            <a:br>
              <a:rPr lang="en-US" smtClean="0"/>
            </a:br>
            <a:r>
              <a:rPr lang="en-US" smtClean="0">
                <a:solidFill>
                  <a:srgbClr val="3A3A3A"/>
                </a:solidFill>
                <a:latin typeface="Open Sans"/>
              </a:rPr>
              <a:t>a) √ (k</a:t>
            </a:r>
            <a:r>
              <a:rPr lang="en-US" baseline="30000" smtClean="0">
                <a:solidFill>
                  <a:srgbClr val="3A3A3A"/>
                </a:solidFill>
                <a:latin typeface="Open Sans"/>
              </a:rPr>
              <a:t>2</a:t>
            </a:r>
            <a:r>
              <a:rPr lang="en-US" smtClean="0">
                <a:solidFill>
                  <a:srgbClr val="3A3A3A"/>
                </a:solidFill>
                <a:latin typeface="Open Sans"/>
              </a:rPr>
              <a:t>-(p</a:t>
            </a:r>
            <a:r>
              <a:rPr lang="en-US" baseline="-25000" smtClean="0">
                <a:solidFill>
                  <a:srgbClr val="3A3A3A"/>
                </a:solidFill>
                <a:latin typeface="Open Sans"/>
              </a:rPr>
              <a:t>nm</a:t>
            </a:r>
            <a:r>
              <a:rPr lang="en-US" smtClean="0">
                <a:solidFill>
                  <a:srgbClr val="3A3A3A"/>
                </a:solidFill>
                <a:latin typeface="Open Sans"/>
              </a:rPr>
              <a:t>/a)</a:t>
            </a:r>
            <a:r>
              <a:rPr lang="en-US" baseline="30000" smtClean="0">
                <a:solidFill>
                  <a:srgbClr val="3A3A3A"/>
                </a:solidFill>
                <a:latin typeface="Open Sans"/>
              </a:rPr>
              <a:t>2</a:t>
            </a:r>
            <a:r>
              <a:rPr lang="en-US" smtClean="0">
                <a:solidFill>
                  <a:srgbClr val="3A3A3A"/>
                </a:solidFill>
                <a:latin typeface="Open Sans"/>
              </a:rPr>
              <a:t>)</a:t>
            </a:r>
            <a:r>
              <a:rPr lang="en-US" smtClean="0"/>
              <a:t/>
            </a:r>
            <a:br>
              <a:rPr lang="en-US" smtClean="0"/>
            </a:br>
            <a:r>
              <a:rPr lang="en-US" smtClean="0">
                <a:solidFill>
                  <a:srgbClr val="3A3A3A"/>
                </a:solidFill>
                <a:latin typeface="Open Sans"/>
              </a:rPr>
              <a:t>b) √ p</a:t>
            </a:r>
            <a:r>
              <a:rPr lang="en-US" baseline="-25000" smtClean="0">
                <a:solidFill>
                  <a:srgbClr val="3A3A3A"/>
                </a:solidFill>
                <a:latin typeface="Open Sans"/>
              </a:rPr>
              <a:t>nm</a:t>
            </a:r>
            <a:r>
              <a:rPr lang="en-US" smtClean="0">
                <a:solidFill>
                  <a:srgbClr val="3A3A3A"/>
                </a:solidFill>
                <a:latin typeface="Open Sans"/>
              </a:rPr>
              <a:t>/a</a:t>
            </a:r>
            <a:r>
              <a:rPr lang="en-US" smtClean="0"/>
              <a:t/>
            </a:r>
            <a:br>
              <a:rPr lang="en-US" smtClean="0"/>
            </a:br>
            <a:r>
              <a:rPr lang="en-US" smtClean="0">
                <a:solidFill>
                  <a:srgbClr val="3A3A3A"/>
                </a:solidFill>
                <a:latin typeface="Open Sans"/>
              </a:rPr>
              <a:t>c) √ (k</a:t>
            </a:r>
            <a:r>
              <a:rPr lang="en-US" baseline="30000" smtClean="0">
                <a:solidFill>
                  <a:srgbClr val="3A3A3A"/>
                </a:solidFill>
                <a:latin typeface="Open Sans"/>
              </a:rPr>
              <a:t>2</a:t>
            </a:r>
            <a:r>
              <a:rPr lang="en-US" smtClean="0">
                <a:solidFill>
                  <a:srgbClr val="3A3A3A"/>
                </a:solidFill>
                <a:latin typeface="Open Sans"/>
              </a:rPr>
              <a:t>+(p</a:t>
            </a:r>
            <a:r>
              <a:rPr lang="en-US" baseline="-25000" smtClean="0">
                <a:solidFill>
                  <a:srgbClr val="3A3A3A"/>
                </a:solidFill>
                <a:latin typeface="Open Sans"/>
              </a:rPr>
              <a:t>nm</a:t>
            </a:r>
            <a:r>
              <a:rPr lang="en-US" smtClean="0">
                <a:solidFill>
                  <a:srgbClr val="3A3A3A"/>
                </a:solidFill>
                <a:latin typeface="Open Sans"/>
              </a:rPr>
              <a:t>/a)</a:t>
            </a:r>
            <a:r>
              <a:rPr lang="en-US" baseline="30000" smtClean="0">
                <a:solidFill>
                  <a:srgbClr val="3A3A3A"/>
                </a:solidFill>
                <a:latin typeface="Open Sans"/>
              </a:rPr>
              <a:t>2</a:t>
            </a:r>
            <a:r>
              <a:rPr lang="en-US" smtClean="0">
                <a:solidFill>
                  <a:srgbClr val="3A3A3A"/>
                </a:solidFill>
                <a:latin typeface="Open Sans"/>
              </a:rPr>
              <a:t>)</a:t>
            </a:r>
            <a:r>
              <a:rPr lang="en-US" smtClean="0"/>
              <a:t/>
            </a:r>
            <a:br>
              <a:rPr lang="en-US" smtClean="0"/>
            </a:br>
            <a:r>
              <a:rPr lang="en-US" smtClean="0">
                <a:solidFill>
                  <a:srgbClr val="3A3A3A"/>
                </a:solidFill>
                <a:latin typeface="Open Sans"/>
              </a:rPr>
              <a:t>d) none of the mentioned</a:t>
            </a:r>
            <a:endParaRPr lang="en-IN" dirty="0"/>
          </a:p>
        </p:txBody>
      </p:sp>
      <p:sp>
        <p:nvSpPr>
          <p:cNvPr id="9" name="Rectangle 8"/>
          <p:cNvSpPr/>
          <p:nvPr/>
        </p:nvSpPr>
        <p:spPr>
          <a:xfrm>
            <a:off x="108488" y="3334645"/>
            <a:ext cx="1210588" cy="369332"/>
          </a:xfrm>
          <a:prstGeom prst="rect">
            <a:avLst/>
          </a:prstGeom>
        </p:spPr>
        <p:txBody>
          <a:bodyPr wrap="none">
            <a:spAutoFit/>
          </a:bodyPr>
          <a:lstStyle/>
          <a:p>
            <a:r>
              <a:rPr lang="en-IN" dirty="0">
                <a:solidFill>
                  <a:srgbClr val="3A3A3A"/>
                </a:solidFill>
                <a:latin typeface="Open Sans"/>
              </a:rPr>
              <a:t>Answer: a</a:t>
            </a:r>
            <a:endParaRPr lang="en-IN" dirty="0"/>
          </a:p>
        </p:txBody>
      </p:sp>
      <p:sp>
        <p:nvSpPr>
          <p:cNvPr id="10" name="Rectangle 9"/>
          <p:cNvSpPr/>
          <p:nvPr/>
        </p:nvSpPr>
        <p:spPr>
          <a:xfrm>
            <a:off x="108487" y="3703976"/>
            <a:ext cx="9035513" cy="1754326"/>
          </a:xfrm>
          <a:prstGeom prst="rect">
            <a:avLst/>
          </a:prstGeom>
        </p:spPr>
        <p:txBody>
          <a:bodyPr wrap="square">
            <a:spAutoFit/>
          </a:bodyPr>
          <a:lstStyle/>
          <a:p>
            <a:r>
              <a:rPr lang="en-US" dirty="0">
                <a:solidFill>
                  <a:srgbClr val="3A3A3A"/>
                </a:solidFill>
                <a:latin typeface="Open Sans"/>
              </a:rPr>
              <a:t>6. A circular cavity resonator is filled with a dielectric of 2.08 and is operating at 5GHz of frequency. Then the wave number is:</a:t>
            </a:r>
            <a:r>
              <a:rPr lang="en-US" dirty="0"/>
              <a:t/>
            </a:r>
            <a:br>
              <a:rPr lang="en-US" dirty="0"/>
            </a:br>
            <a:r>
              <a:rPr lang="en-US" dirty="0">
                <a:solidFill>
                  <a:srgbClr val="3A3A3A"/>
                </a:solidFill>
                <a:latin typeface="Open Sans"/>
              </a:rPr>
              <a:t>a) 181</a:t>
            </a:r>
            <a:r>
              <a:rPr lang="en-US" dirty="0"/>
              <a:t/>
            </a:r>
            <a:br>
              <a:rPr lang="en-US" dirty="0"/>
            </a:br>
            <a:r>
              <a:rPr lang="en-US" dirty="0">
                <a:solidFill>
                  <a:srgbClr val="3A3A3A"/>
                </a:solidFill>
                <a:latin typeface="Open Sans"/>
              </a:rPr>
              <a:t>b) 151</a:t>
            </a:r>
            <a:r>
              <a:rPr lang="en-US" dirty="0"/>
              <a:t/>
            </a:r>
            <a:br>
              <a:rPr lang="en-US" dirty="0"/>
            </a:br>
            <a:r>
              <a:rPr lang="en-US" dirty="0">
                <a:solidFill>
                  <a:srgbClr val="3A3A3A"/>
                </a:solidFill>
                <a:latin typeface="Open Sans"/>
              </a:rPr>
              <a:t>c) 161</a:t>
            </a:r>
            <a:r>
              <a:rPr lang="en-US" dirty="0"/>
              <a:t/>
            </a:r>
            <a:br>
              <a:rPr lang="en-US" dirty="0"/>
            </a:br>
            <a:r>
              <a:rPr lang="en-US" dirty="0">
                <a:solidFill>
                  <a:srgbClr val="3A3A3A"/>
                </a:solidFill>
                <a:latin typeface="Open Sans"/>
              </a:rPr>
              <a:t>d) 216</a:t>
            </a:r>
            <a:endParaRPr lang="en-IN" dirty="0"/>
          </a:p>
        </p:txBody>
      </p:sp>
      <p:sp>
        <p:nvSpPr>
          <p:cNvPr id="11" name="Rectangle 10"/>
          <p:cNvSpPr/>
          <p:nvPr/>
        </p:nvSpPr>
        <p:spPr>
          <a:xfrm>
            <a:off x="108488" y="5453951"/>
            <a:ext cx="1210588" cy="369332"/>
          </a:xfrm>
          <a:prstGeom prst="rect">
            <a:avLst/>
          </a:prstGeom>
        </p:spPr>
        <p:txBody>
          <a:bodyPr wrap="none">
            <a:spAutoFit/>
          </a:bodyPr>
          <a:lstStyle/>
          <a:p>
            <a:r>
              <a:rPr lang="en-IN" dirty="0">
                <a:solidFill>
                  <a:srgbClr val="3A3A3A"/>
                </a:solidFill>
                <a:latin typeface="Open Sans"/>
              </a:rPr>
              <a:t>Answer: b</a:t>
            </a:r>
            <a:endParaRPr lang="en-IN" dirty="0"/>
          </a:p>
        </p:txBody>
      </p:sp>
    </p:spTree>
    <p:extLst>
      <p:ext uri="{BB962C8B-B14F-4D97-AF65-F5344CB8AC3E}">
        <p14:creationId xmlns:p14="http://schemas.microsoft.com/office/powerpoint/2010/main" val="382596831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1634</TotalTime>
  <Words>1863</Words>
  <Application>Microsoft Office PowerPoint</Application>
  <PresentationFormat>Widescreen</PresentationFormat>
  <Paragraphs>338</Paragraphs>
  <Slides>114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114</vt:i4>
      </vt:variant>
    </vt:vector>
  </HeadingPairs>
  <TitlesOfParts>
    <vt:vector size="123" baseType="lpstr">
      <vt:lpstr>宋体</vt:lpstr>
      <vt:lpstr>Arial</vt:lpstr>
      <vt:lpstr>Arial</vt:lpstr>
      <vt:lpstr>Calibri</vt:lpstr>
      <vt:lpstr>Calibri Light</vt:lpstr>
      <vt:lpstr>Century Gothic</vt:lpstr>
      <vt:lpstr>Open Sans</vt:lpstr>
      <vt:lpstr>Wingdings 3</vt:lpstr>
      <vt:lpstr>Retrospect</vt:lpstr>
      <vt:lpstr>PowerPoint Presentation</vt:lpstr>
      <vt:lpstr> </vt:lpstr>
      <vt:lpstr> </vt:lpstr>
      <vt:lpstr> </vt:lpstr>
      <vt:lpstr>To discuss:</vt:lpstr>
      <vt:lpstr>What is a microwave?</vt:lpstr>
      <vt:lpstr>Transmission line </vt:lpstr>
      <vt:lpstr> </vt:lpstr>
      <vt:lpstr>    </vt:lpstr>
      <vt:lpstr>                                      </vt:lpstr>
      <vt:lpstr> </vt:lpstr>
      <vt:lpstr> </vt:lpstr>
      <vt:lpstr>PowerPoint Presentation</vt:lpstr>
      <vt:lpstr> </vt:lpstr>
      <vt:lpstr> </vt:lpstr>
      <vt:lpstr> </vt:lpstr>
      <vt:lpstr> </vt:lpstr>
      <vt:lpstr>PowerPoint Presentation</vt:lpstr>
      <vt:lpstr>PowerPoint Presentation</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Double stub matching</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SHORT QUESTION WITH ANSWER</vt:lpstr>
      <vt:lpstr>PowerPoint Presentation</vt:lpstr>
      <vt:lpstr>PowerPoint Presentation</vt:lpstr>
      <vt:lpstr>PowerPoint Presentation</vt:lpstr>
      <vt:lpstr>PowerPoint Presentation</vt:lpstr>
      <vt:lpstr>PowerPoint Presentation</vt:lpstr>
      <vt:lpstr>PowerPoint Presentation</vt:lpstr>
      <vt:lpstr> </vt:lpstr>
      <vt:lpstr>To discuss: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Short questions with answer </vt:lpstr>
      <vt:lpstr>PowerPoint Presentation</vt:lpstr>
      <vt:lpstr>PowerPoint Presentation</vt:lpstr>
      <vt:lpstr>PowerPoint Presentation</vt:lpstr>
      <vt:lpstr> </vt:lpstr>
      <vt:lpstr>To discuss: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Short questions with answers</vt:lpstr>
      <vt:lpstr>PowerPoint Presentation</vt:lpstr>
      <vt:lpstr>PowerPoint Presentation</vt:lpstr>
      <vt:lpstr>PowerPoint Presentation</vt:lpstr>
      <vt:lpstr> </vt:lpstr>
      <vt:lpstr>To discuss:</vt:lpstr>
      <vt:lpstr>PowerPoint Presentation</vt:lpstr>
      <vt:lpstr>PowerPoint Presentation</vt:lpstr>
      <vt:lpstr>PowerPoint Presentation</vt:lpstr>
      <vt:lpstr>PowerPoint Presentation</vt:lpstr>
      <vt:lpstr>PowerPoint Presentation</vt:lpstr>
      <vt:lpstr>PowerPoint Presentation</vt:lpstr>
      <vt:lpstr>Short questions with answer</vt:lpstr>
      <vt:lpstr>PowerPoint Presentation</vt:lpstr>
      <vt:lpstr>PowerPoint Presentation</vt:lpstr>
      <vt:lpstr>REFERENCES Agrawal, D. K., Y. Fang, D. M. Roy, and R. Roy. 1992. Fabrication of Hydroxyapatite Ceramics by Microwave Processing. Pp. 231—236 in Materials Research Society Symposium Proceedings, Vol. 269, Microwave Processing of Materials III. R. L. Beatty, W. H. Sutton, and M. F. Iskander, eds. Pittsburgh, Pennsylvania: Materials Research Society. Agrawal, R. J. and L. T. Drzal. 1989. Effects of Microwave Processing on Fiber—Matrix Adhesion in Composites. Journal of Adhesion 29(1-4):63—79. Ahmad, I., R. Dalton, and D. Clark. 1991. Unique Application of Microwave Energy to the Processing of Ceramic Materials. Journal Microwave Power and Electromagnetic Energy. 26(3): 128—138. </vt:lpstr>
      <vt:lpstr>                       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dc:title>
  <dc:creator>aditi</dc:creator>
  <cp:lastModifiedBy>ASUS</cp:lastModifiedBy>
  <cp:revision>235</cp:revision>
  <dcterms:created xsi:type="dcterms:W3CDTF">2021-04-17T16:04:27Z</dcterms:created>
  <dcterms:modified xsi:type="dcterms:W3CDTF">2021-07-05T18:06:41Z</dcterms:modified>
</cp:coreProperties>
</file>